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4" r:id="rId1"/>
  </p:sldMasterIdLst>
  <p:notesMasterIdLst>
    <p:notesMasterId r:id="rId40"/>
  </p:notesMasterIdLst>
  <p:handoutMasterIdLst>
    <p:handoutMasterId r:id="rId41"/>
  </p:handoutMasterIdLst>
  <p:sldIdLst>
    <p:sldId id="256" r:id="rId2"/>
    <p:sldId id="269" r:id="rId3"/>
    <p:sldId id="257" r:id="rId4"/>
    <p:sldId id="270" r:id="rId5"/>
    <p:sldId id="273" r:id="rId6"/>
    <p:sldId id="272" r:id="rId7"/>
    <p:sldId id="271" r:id="rId8"/>
    <p:sldId id="288" r:id="rId9"/>
    <p:sldId id="275" r:id="rId10"/>
    <p:sldId id="290" r:id="rId11"/>
    <p:sldId id="289" r:id="rId12"/>
    <p:sldId id="282" r:id="rId13"/>
    <p:sldId id="291" r:id="rId14"/>
    <p:sldId id="292" r:id="rId15"/>
    <p:sldId id="293" r:id="rId16"/>
    <p:sldId id="294" r:id="rId17"/>
    <p:sldId id="295" r:id="rId18"/>
    <p:sldId id="268" r:id="rId19"/>
    <p:sldId id="258" r:id="rId20"/>
    <p:sldId id="259" r:id="rId21"/>
    <p:sldId id="260" r:id="rId22"/>
    <p:sldId id="262" r:id="rId23"/>
    <p:sldId id="261" r:id="rId24"/>
    <p:sldId id="263" r:id="rId25"/>
    <p:sldId id="264" r:id="rId26"/>
    <p:sldId id="265" r:id="rId27"/>
    <p:sldId id="266" r:id="rId28"/>
    <p:sldId id="297" r:id="rId29"/>
    <p:sldId id="296" r:id="rId30"/>
    <p:sldId id="298" r:id="rId31"/>
    <p:sldId id="299" r:id="rId32"/>
    <p:sldId id="301" r:id="rId33"/>
    <p:sldId id="300" r:id="rId34"/>
    <p:sldId id="302" r:id="rId35"/>
    <p:sldId id="284" r:id="rId36"/>
    <p:sldId id="285" r:id="rId37"/>
    <p:sldId id="286" r:id="rId38"/>
    <p:sldId id="287" r:id="rId3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572" autoAdjust="0"/>
  </p:normalViewPr>
  <p:slideViewPr>
    <p:cSldViewPr snapToGrid="0">
      <p:cViewPr varScale="1">
        <p:scale>
          <a:sx n="108" d="100"/>
          <a:sy n="108" d="100"/>
        </p:scale>
        <p:origin x="576" y="96"/>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50A2C-A093-4D32-9DE6-76D0F0B717E5}"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2AC7A22B-65E5-43E1-92C7-99C847E13455}">
      <dgm:prSet/>
      <dgm:spPr/>
      <dgm:t>
        <a:bodyPr/>
        <a:lstStyle/>
        <a:p>
          <a:pPr rtl="0"/>
          <a:r>
            <a:rPr lang="es-ES" dirty="0" err="1" smtClean="0"/>
            <a:t>Failure</a:t>
          </a:r>
          <a:r>
            <a:rPr lang="es-ES" dirty="0" smtClean="0"/>
            <a:t> (F)</a:t>
          </a:r>
          <a:endParaRPr lang="en-US" dirty="0"/>
        </a:p>
      </dgm:t>
    </dgm:pt>
    <dgm:pt modelId="{43DC4412-7914-45F0-AF14-82B5341DFD9B}" type="parTrans" cxnId="{7C7149F0-5294-4172-AD8D-E41BB7A6AFDB}">
      <dgm:prSet/>
      <dgm:spPr/>
      <dgm:t>
        <a:bodyPr/>
        <a:lstStyle/>
        <a:p>
          <a:endParaRPr lang="en-US"/>
        </a:p>
      </dgm:t>
    </dgm:pt>
    <dgm:pt modelId="{643083E6-BE41-457B-937D-7233260C6227}" type="sibTrans" cxnId="{7C7149F0-5294-4172-AD8D-E41BB7A6AFDB}">
      <dgm:prSet/>
      <dgm:spPr/>
      <dgm:t>
        <a:bodyPr/>
        <a:lstStyle/>
        <a:p>
          <a:endParaRPr lang="en-US"/>
        </a:p>
      </dgm:t>
    </dgm:pt>
    <dgm:pt modelId="{BACD4E6E-C78B-495D-A55F-07216138650C}">
      <dgm:prSet/>
      <dgm:spPr/>
      <dgm:t>
        <a:bodyPr/>
        <a:lstStyle/>
        <a:p>
          <a:pPr rtl="0"/>
          <a:r>
            <a:rPr lang="es-ES" dirty="0" err="1" smtClean="0"/>
            <a:t>Mode</a:t>
          </a:r>
          <a:r>
            <a:rPr lang="es-ES" dirty="0" smtClean="0"/>
            <a:t> (M)</a:t>
          </a:r>
          <a:endParaRPr lang="en-US" dirty="0"/>
        </a:p>
      </dgm:t>
    </dgm:pt>
    <dgm:pt modelId="{AECDF765-0CD8-47F7-927E-FB0E564E18E5}" type="parTrans" cxnId="{1BC2446D-8F1C-482A-8335-4EEEFBA342A3}">
      <dgm:prSet/>
      <dgm:spPr/>
      <dgm:t>
        <a:bodyPr/>
        <a:lstStyle/>
        <a:p>
          <a:endParaRPr lang="en-US"/>
        </a:p>
      </dgm:t>
    </dgm:pt>
    <dgm:pt modelId="{5D92C4F7-8A92-450E-92EB-E1A93D5B03B1}" type="sibTrans" cxnId="{1BC2446D-8F1C-482A-8335-4EEEFBA342A3}">
      <dgm:prSet/>
      <dgm:spPr/>
      <dgm:t>
        <a:bodyPr/>
        <a:lstStyle/>
        <a:p>
          <a:endParaRPr lang="en-US"/>
        </a:p>
      </dgm:t>
    </dgm:pt>
    <dgm:pt modelId="{D01F92CE-C7E0-4FB2-A53D-6BCE3C547B3A}">
      <dgm:prSet/>
      <dgm:spPr/>
      <dgm:t>
        <a:bodyPr/>
        <a:lstStyle/>
        <a:p>
          <a:pPr rtl="0"/>
          <a:r>
            <a:rPr lang="es-ES" dirty="0" err="1" smtClean="0"/>
            <a:t>Effect</a:t>
          </a:r>
          <a:r>
            <a:rPr lang="es-ES" dirty="0" smtClean="0"/>
            <a:t> (E)</a:t>
          </a:r>
          <a:endParaRPr lang="en-US" dirty="0"/>
        </a:p>
      </dgm:t>
    </dgm:pt>
    <dgm:pt modelId="{4417C894-FE9C-454B-B93B-714E8065B892}" type="parTrans" cxnId="{7CF57096-B5B4-47C7-8B21-9747D3C1FCFD}">
      <dgm:prSet/>
      <dgm:spPr/>
      <dgm:t>
        <a:bodyPr/>
        <a:lstStyle/>
        <a:p>
          <a:endParaRPr lang="en-US"/>
        </a:p>
      </dgm:t>
    </dgm:pt>
    <dgm:pt modelId="{2BE73EFD-5ED1-4DAF-8A13-B4E6ADB792EB}" type="sibTrans" cxnId="{7CF57096-B5B4-47C7-8B21-9747D3C1FCFD}">
      <dgm:prSet/>
      <dgm:spPr/>
      <dgm:t>
        <a:bodyPr/>
        <a:lstStyle/>
        <a:p>
          <a:endParaRPr lang="en-US"/>
        </a:p>
      </dgm:t>
    </dgm:pt>
    <dgm:pt modelId="{9191068C-4F60-448C-AF9F-D7418C6F7708}">
      <dgm:prSet/>
      <dgm:spPr/>
      <dgm:t>
        <a:bodyPr/>
        <a:lstStyle/>
        <a:p>
          <a:pPr rtl="0"/>
          <a:r>
            <a:rPr lang="es-ES" dirty="0" err="1" smtClean="0"/>
            <a:t>Analysis</a:t>
          </a:r>
          <a:r>
            <a:rPr lang="es-ES" dirty="0" smtClean="0"/>
            <a:t> (A)</a:t>
          </a:r>
          <a:endParaRPr lang="en-US" dirty="0"/>
        </a:p>
      </dgm:t>
    </dgm:pt>
    <dgm:pt modelId="{08E2E9F0-A359-4331-BD0C-4B33CDFA7BED}" type="parTrans" cxnId="{EE155F51-C038-4981-B4B3-9B830E07CB1B}">
      <dgm:prSet/>
      <dgm:spPr/>
      <dgm:t>
        <a:bodyPr/>
        <a:lstStyle/>
        <a:p>
          <a:endParaRPr lang="en-US"/>
        </a:p>
      </dgm:t>
    </dgm:pt>
    <dgm:pt modelId="{72DF6036-850A-4FBD-953B-60EF5957FDBC}" type="sibTrans" cxnId="{EE155F51-C038-4981-B4B3-9B830E07CB1B}">
      <dgm:prSet/>
      <dgm:spPr/>
      <dgm:t>
        <a:bodyPr/>
        <a:lstStyle/>
        <a:p>
          <a:endParaRPr lang="en-US"/>
        </a:p>
      </dgm:t>
    </dgm:pt>
    <dgm:pt modelId="{0726A3E7-E249-4EFB-B125-B1A58D4BF2DE}">
      <dgm:prSet/>
      <dgm:spPr/>
      <dgm:t>
        <a:bodyPr/>
        <a:lstStyle/>
        <a:p>
          <a:r>
            <a:rPr lang="es-ES" dirty="0" smtClean="0"/>
            <a:t> Cuando un sistema o parte del sistema se ejecuta en una manera que no es la esperada o deseada</a:t>
          </a:r>
          <a:endParaRPr lang="en-US" dirty="0"/>
        </a:p>
      </dgm:t>
    </dgm:pt>
    <dgm:pt modelId="{BBA01F24-65E8-4AFD-BFE7-EF5E4302772A}" type="parTrans" cxnId="{C307C7ED-AC24-4FAC-B478-725BE3555CC7}">
      <dgm:prSet/>
      <dgm:spPr/>
      <dgm:t>
        <a:bodyPr/>
        <a:lstStyle/>
        <a:p>
          <a:endParaRPr lang="en-US"/>
        </a:p>
      </dgm:t>
    </dgm:pt>
    <dgm:pt modelId="{459F005D-5F30-4336-A7EA-B0D72987B527}" type="sibTrans" cxnId="{C307C7ED-AC24-4FAC-B478-725BE3555CC7}">
      <dgm:prSet/>
      <dgm:spPr/>
      <dgm:t>
        <a:bodyPr/>
        <a:lstStyle/>
        <a:p>
          <a:endParaRPr lang="en-US"/>
        </a:p>
      </dgm:t>
    </dgm:pt>
    <dgm:pt modelId="{4E1578ED-3C94-421A-9FC8-F66C4839DF81}">
      <dgm:prSet/>
      <dgm:spPr/>
      <dgm:t>
        <a:bodyPr/>
        <a:lstStyle/>
        <a:p>
          <a:endParaRPr lang="en-US"/>
        </a:p>
      </dgm:t>
    </dgm:pt>
    <dgm:pt modelId="{8BAD4970-4B19-4D62-831A-A1F11BCBF9E2}" type="parTrans" cxnId="{520D51C0-7268-48B4-A991-A24A117C06F0}">
      <dgm:prSet/>
      <dgm:spPr/>
      <dgm:t>
        <a:bodyPr/>
        <a:lstStyle/>
        <a:p>
          <a:endParaRPr lang="en-US"/>
        </a:p>
      </dgm:t>
    </dgm:pt>
    <dgm:pt modelId="{3D72F3E1-91BB-4A4B-8D37-D59473B666A1}" type="sibTrans" cxnId="{520D51C0-7268-48B4-A991-A24A117C06F0}">
      <dgm:prSet/>
      <dgm:spPr/>
      <dgm:t>
        <a:bodyPr/>
        <a:lstStyle/>
        <a:p>
          <a:endParaRPr lang="en-US"/>
        </a:p>
      </dgm:t>
    </dgm:pt>
    <dgm:pt modelId="{7A9FBE7F-71E5-42AC-BDFD-DAD88DDDF6AC}">
      <dgm:prSet/>
      <dgm:spPr/>
      <dgm:t>
        <a:bodyPr/>
        <a:lstStyle/>
        <a:p>
          <a:r>
            <a:rPr lang="es-ES" dirty="0" smtClean="0"/>
            <a:t>La manera en que algo, tal como fallo, puede ocurrir. </a:t>
          </a:r>
          <a:endParaRPr lang="en-US" dirty="0"/>
        </a:p>
      </dgm:t>
    </dgm:pt>
    <dgm:pt modelId="{C7769FDE-546A-4B34-9D6D-BD2DCEFBA3E6}" type="parTrans" cxnId="{D6568C74-21F7-4C87-A742-68F0D9DDA19F}">
      <dgm:prSet/>
      <dgm:spPr/>
      <dgm:t>
        <a:bodyPr/>
        <a:lstStyle/>
        <a:p>
          <a:endParaRPr lang="en-US"/>
        </a:p>
      </dgm:t>
    </dgm:pt>
    <dgm:pt modelId="{79D70DB4-C274-4879-8539-CFC759D6CC4A}" type="sibTrans" cxnId="{D6568C74-21F7-4C87-A742-68F0D9DDA19F}">
      <dgm:prSet/>
      <dgm:spPr/>
      <dgm:t>
        <a:bodyPr/>
        <a:lstStyle/>
        <a:p>
          <a:endParaRPr lang="en-US"/>
        </a:p>
      </dgm:t>
    </dgm:pt>
    <dgm:pt modelId="{BD56DFF1-8597-48EE-AA04-B8FDCDFDD21E}">
      <dgm:prSet/>
      <dgm:spPr/>
      <dgm:t>
        <a:bodyPr/>
        <a:lstStyle/>
        <a:p>
          <a:endParaRPr lang="en-US" dirty="0"/>
        </a:p>
      </dgm:t>
    </dgm:pt>
    <dgm:pt modelId="{A9C44A37-AE33-417C-A94F-AB8CB9F72D36}" type="parTrans" cxnId="{25CF2C8A-61BF-4F32-935C-BEA11A45B49F}">
      <dgm:prSet/>
      <dgm:spPr/>
      <dgm:t>
        <a:bodyPr/>
        <a:lstStyle/>
        <a:p>
          <a:endParaRPr lang="en-US"/>
        </a:p>
      </dgm:t>
    </dgm:pt>
    <dgm:pt modelId="{5CAA1503-3D56-4BCA-87A6-A0C1BDB3AE5C}" type="sibTrans" cxnId="{25CF2C8A-61BF-4F32-935C-BEA11A45B49F}">
      <dgm:prSet/>
      <dgm:spPr/>
      <dgm:t>
        <a:bodyPr/>
        <a:lstStyle/>
        <a:p>
          <a:endParaRPr lang="en-US"/>
        </a:p>
      </dgm:t>
    </dgm:pt>
    <dgm:pt modelId="{D6720998-A83D-42AA-BDA1-37F408676106}">
      <dgm:prSet/>
      <dgm:spPr/>
      <dgm:t>
        <a:bodyPr/>
        <a:lstStyle/>
        <a:p>
          <a:r>
            <a:rPr lang="es-ES" dirty="0" smtClean="0"/>
            <a:t>El resultado o consecuencia de un modo de fallo.</a:t>
          </a:r>
          <a:endParaRPr lang="en-US" dirty="0"/>
        </a:p>
      </dgm:t>
    </dgm:pt>
    <dgm:pt modelId="{9BD3099C-8DE6-42CE-95EF-DDC2058D14AE}" type="parTrans" cxnId="{2A5C96FE-B4BE-4AAA-B7A2-B2D9E07AB30C}">
      <dgm:prSet/>
      <dgm:spPr/>
      <dgm:t>
        <a:bodyPr/>
        <a:lstStyle/>
        <a:p>
          <a:endParaRPr lang="en-US"/>
        </a:p>
      </dgm:t>
    </dgm:pt>
    <dgm:pt modelId="{10B08EE7-FFAB-4BA3-AE60-6021D392FE08}" type="sibTrans" cxnId="{2A5C96FE-B4BE-4AAA-B7A2-B2D9E07AB30C}">
      <dgm:prSet/>
      <dgm:spPr/>
      <dgm:t>
        <a:bodyPr/>
        <a:lstStyle/>
        <a:p>
          <a:endParaRPr lang="en-US"/>
        </a:p>
      </dgm:t>
    </dgm:pt>
    <dgm:pt modelId="{E8F9DD38-5FCE-446D-9E2D-02267081C104}">
      <dgm:prSet/>
      <dgm:spPr/>
      <dgm:t>
        <a:bodyPr/>
        <a:lstStyle/>
        <a:p>
          <a:endParaRPr lang="en-US"/>
        </a:p>
      </dgm:t>
    </dgm:pt>
    <dgm:pt modelId="{B02CB81C-55C3-4192-A1C9-B95F5BB1AF0C}" type="parTrans" cxnId="{F179066A-87C6-4E62-A10C-4F4BD33E47C0}">
      <dgm:prSet/>
      <dgm:spPr/>
      <dgm:t>
        <a:bodyPr/>
        <a:lstStyle/>
        <a:p>
          <a:endParaRPr lang="en-US"/>
        </a:p>
      </dgm:t>
    </dgm:pt>
    <dgm:pt modelId="{1E97CCDA-3BA6-46BA-8D73-DE70ADF4F8B0}" type="sibTrans" cxnId="{F179066A-87C6-4E62-A10C-4F4BD33E47C0}">
      <dgm:prSet/>
      <dgm:spPr/>
      <dgm:t>
        <a:bodyPr/>
        <a:lstStyle/>
        <a:p>
          <a:endParaRPr lang="en-US"/>
        </a:p>
      </dgm:t>
    </dgm:pt>
    <dgm:pt modelId="{574ECDCA-3911-4F3A-917E-ED4B344FFFE2}">
      <dgm:prSet/>
      <dgm:spPr/>
      <dgm:t>
        <a:bodyPr/>
        <a:lstStyle/>
        <a:p>
          <a:r>
            <a:rPr lang="es-ES" dirty="0" smtClean="0"/>
            <a:t>Evaluación detallada de los elementos o estructura de un proceso.</a:t>
          </a:r>
          <a:endParaRPr lang="en-US" dirty="0"/>
        </a:p>
      </dgm:t>
    </dgm:pt>
    <dgm:pt modelId="{E5C1F32B-95C1-4923-8B06-2B2A0C7C4008}" type="parTrans" cxnId="{7EF7EE34-181C-448F-AF3D-BBCEE89648DB}">
      <dgm:prSet/>
      <dgm:spPr/>
      <dgm:t>
        <a:bodyPr/>
        <a:lstStyle/>
        <a:p>
          <a:endParaRPr lang="en-US"/>
        </a:p>
      </dgm:t>
    </dgm:pt>
    <dgm:pt modelId="{B9360F5F-8B97-45BE-A953-6A63AE754883}" type="sibTrans" cxnId="{7EF7EE34-181C-448F-AF3D-BBCEE89648DB}">
      <dgm:prSet/>
      <dgm:spPr/>
      <dgm:t>
        <a:bodyPr/>
        <a:lstStyle/>
        <a:p>
          <a:endParaRPr lang="en-US"/>
        </a:p>
      </dgm:t>
    </dgm:pt>
    <dgm:pt modelId="{2C3C44DE-B07C-410B-BA85-C2D54382AFAD}">
      <dgm:prSet/>
      <dgm:spPr/>
      <dgm:t>
        <a:bodyPr/>
        <a:lstStyle/>
        <a:p>
          <a:endParaRPr lang="en-US"/>
        </a:p>
      </dgm:t>
    </dgm:pt>
    <dgm:pt modelId="{A6F90296-5447-4A53-A274-B27B627FBA11}" type="parTrans" cxnId="{D8A793AD-CCB7-45A1-80B1-C46A75F1A6FD}">
      <dgm:prSet/>
      <dgm:spPr/>
      <dgm:t>
        <a:bodyPr/>
        <a:lstStyle/>
        <a:p>
          <a:endParaRPr lang="en-US"/>
        </a:p>
      </dgm:t>
    </dgm:pt>
    <dgm:pt modelId="{2F91A916-6B20-45BD-8FA5-9F1B6B7DE369}" type="sibTrans" cxnId="{D8A793AD-CCB7-45A1-80B1-C46A75F1A6FD}">
      <dgm:prSet/>
      <dgm:spPr/>
      <dgm:t>
        <a:bodyPr/>
        <a:lstStyle/>
        <a:p>
          <a:endParaRPr lang="en-US"/>
        </a:p>
      </dgm:t>
    </dgm:pt>
    <dgm:pt modelId="{0B91DBF2-49D8-4944-ACF2-456679E6EE25}">
      <dgm:prSet/>
      <dgm:spPr/>
      <dgm:t>
        <a:bodyPr/>
        <a:lstStyle/>
        <a:p>
          <a:r>
            <a:rPr lang="es-ES" dirty="0" smtClean="0"/>
            <a:t>El modo de fallo es la manera en que algo puede fallar.</a:t>
          </a:r>
          <a:endParaRPr lang="en-US" dirty="0"/>
        </a:p>
      </dgm:t>
    </dgm:pt>
    <dgm:pt modelId="{26F3F2F8-7983-4B96-BF40-D4954261CCCD}" type="parTrans" cxnId="{211878CD-3409-481F-8A44-10775FD5B375}">
      <dgm:prSet/>
      <dgm:spPr/>
      <dgm:t>
        <a:bodyPr/>
        <a:lstStyle/>
        <a:p>
          <a:endParaRPr lang="en-US"/>
        </a:p>
      </dgm:t>
    </dgm:pt>
    <dgm:pt modelId="{00D43C47-A9C4-411C-A435-72F688304389}" type="sibTrans" cxnId="{211878CD-3409-481F-8A44-10775FD5B375}">
      <dgm:prSet/>
      <dgm:spPr/>
      <dgm:t>
        <a:bodyPr/>
        <a:lstStyle/>
        <a:p>
          <a:endParaRPr lang="en-US"/>
        </a:p>
      </dgm:t>
    </dgm:pt>
    <dgm:pt modelId="{35FABC3D-416A-45DB-AE39-0A33E206B59D}" type="pres">
      <dgm:prSet presAssocID="{78950A2C-A093-4D32-9DE6-76D0F0B717E5}" presName="Name0" presStyleCnt="0">
        <dgm:presLayoutVars>
          <dgm:dir/>
          <dgm:animLvl val="lvl"/>
          <dgm:resizeHandles val="exact"/>
        </dgm:presLayoutVars>
      </dgm:prSet>
      <dgm:spPr/>
      <dgm:t>
        <a:bodyPr/>
        <a:lstStyle/>
        <a:p>
          <a:endParaRPr lang="en-US"/>
        </a:p>
      </dgm:t>
    </dgm:pt>
    <dgm:pt modelId="{9BCCA401-5087-4FEA-B4B3-956434FA04A8}" type="pres">
      <dgm:prSet presAssocID="{2AC7A22B-65E5-43E1-92C7-99C847E13455}" presName="composite" presStyleCnt="0"/>
      <dgm:spPr/>
    </dgm:pt>
    <dgm:pt modelId="{8514A939-EC04-449E-BDFF-1983FA6400FC}" type="pres">
      <dgm:prSet presAssocID="{2AC7A22B-65E5-43E1-92C7-99C847E13455}" presName="parTx" presStyleLbl="alignNode1" presStyleIdx="0" presStyleCnt="4">
        <dgm:presLayoutVars>
          <dgm:chMax val="0"/>
          <dgm:chPref val="0"/>
          <dgm:bulletEnabled val="1"/>
        </dgm:presLayoutVars>
      </dgm:prSet>
      <dgm:spPr/>
      <dgm:t>
        <a:bodyPr/>
        <a:lstStyle/>
        <a:p>
          <a:endParaRPr lang="en-US"/>
        </a:p>
      </dgm:t>
    </dgm:pt>
    <dgm:pt modelId="{20D5B693-918A-4FB4-A16E-65239525BF44}" type="pres">
      <dgm:prSet presAssocID="{2AC7A22B-65E5-43E1-92C7-99C847E13455}" presName="desTx" presStyleLbl="alignAccFollowNode1" presStyleIdx="0" presStyleCnt="4">
        <dgm:presLayoutVars>
          <dgm:bulletEnabled val="1"/>
        </dgm:presLayoutVars>
      </dgm:prSet>
      <dgm:spPr/>
      <dgm:t>
        <a:bodyPr/>
        <a:lstStyle/>
        <a:p>
          <a:endParaRPr lang="en-US"/>
        </a:p>
      </dgm:t>
    </dgm:pt>
    <dgm:pt modelId="{E4B2AE80-0187-4D58-97F3-B55F34A045B5}" type="pres">
      <dgm:prSet presAssocID="{643083E6-BE41-457B-937D-7233260C6227}" presName="space" presStyleCnt="0"/>
      <dgm:spPr/>
    </dgm:pt>
    <dgm:pt modelId="{49D0A75E-5979-4F5E-AB1E-CF795268A795}" type="pres">
      <dgm:prSet presAssocID="{BACD4E6E-C78B-495D-A55F-07216138650C}" presName="composite" presStyleCnt="0"/>
      <dgm:spPr/>
    </dgm:pt>
    <dgm:pt modelId="{F11F0C36-FA01-4D09-9251-D9285E43AFE0}" type="pres">
      <dgm:prSet presAssocID="{BACD4E6E-C78B-495D-A55F-07216138650C}" presName="parTx" presStyleLbl="alignNode1" presStyleIdx="1" presStyleCnt="4">
        <dgm:presLayoutVars>
          <dgm:chMax val="0"/>
          <dgm:chPref val="0"/>
          <dgm:bulletEnabled val="1"/>
        </dgm:presLayoutVars>
      </dgm:prSet>
      <dgm:spPr/>
      <dgm:t>
        <a:bodyPr/>
        <a:lstStyle/>
        <a:p>
          <a:endParaRPr lang="en-US"/>
        </a:p>
      </dgm:t>
    </dgm:pt>
    <dgm:pt modelId="{83AA9190-7005-42C3-95A2-E1AA83583EE3}" type="pres">
      <dgm:prSet presAssocID="{BACD4E6E-C78B-495D-A55F-07216138650C}" presName="desTx" presStyleLbl="alignAccFollowNode1" presStyleIdx="1" presStyleCnt="4">
        <dgm:presLayoutVars>
          <dgm:bulletEnabled val="1"/>
        </dgm:presLayoutVars>
      </dgm:prSet>
      <dgm:spPr/>
      <dgm:t>
        <a:bodyPr/>
        <a:lstStyle/>
        <a:p>
          <a:endParaRPr lang="en-US"/>
        </a:p>
      </dgm:t>
    </dgm:pt>
    <dgm:pt modelId="{F6F65778-1DD4-439C-AB0D-DE53DA50FF61}" type="pres">
      <dgm:prSet presAssocID="{5D92C4F7-8A92-450E-92EB-E1A93D5B03B1}" presName="space" presStyleCnt="0"/>
      <dgm:spPr/>
    </dgm:pt>
    <dgm:pt modelId="{0008D564-78D0-48C4-AEEE-55D42137AC43}" type="pres">
      <dgm:prSet presAssocID="{D01F92CE-C7E0-4FB2-A53D-6BCE3C547B3A}" presName="composite" presStyleCnt="0"/>
      <dgm:spPr/>
    </dgm:pt>
    <dgm:pt modelId="{D26B6681-66F1-4DB3-A358-BC41F544F6A8}" type="pres">
      <dgm:prSet presAssocID="{D01F92CE-C7E0-4FB2-A53D-6BCE3C547B3A}" presName="parTx" presStyleLbl="alignNode1" presStyleIdx="2" presStyleCnt="4">
        <dgm:presLayoutVars>
          <dgm:chMax val="0"/>
          <dgm:chPref val="0"/>
          <dgm:bulletEnabled val="1"/>
        </dgm:presLayoutVars>
      </dgm:prSet>
      <dgm:spPr/>
      <dgm:t>
        <a:bodyPr/>
        <a:lstStyle/>
        <a:p>
          <a:endParaRPr lang="en-US"/>
        </a:p>
      </dgm:t>
    </dgm:pt>
    <dgm:pt modelId="{DE9DBAFB-FF50-4FDA-BCD4-DB204BC1E36F}" type="pres">
      <dgm:prSet presAssocID="{D01F92CE-C7E0-4FB2-A53D-6BCE3C547B3A}" presName="desTx" presStyleLbl="alignAccFollowNode1" presStyleIdx="2" presStyleCnt="4">
        <dgm:presLayoutVars>
          <dgm:bulletEnabled val="1"/>
        </dgm:presLayoutVars>
      </dgm:prSet>
      <dgm:spPr/>
      <dgm:t>
        <a:bodyPr/>
        <a:lstStyle/>
        <a:p>
          <a:endParaRPr lang="en-US"/>
        </a:p>
      </dgm:t>
    </dgm:pt>
    <dgm:pt modelId="{4CCB7711-4AEB-4A9A-928A-88ECBB2D3147}" type="pres">
      <dgm:prSet presAssocID="{2BE73EFD-5ED1-4DAF-8A13-B4E6ADB792EB}" presName="space" presStyleCnt="0"/>
      <dgm:spPr/>
    </dgm:pt>
    <dgm:pt modelId="{A97C172F-D641-412F-A045-0B7261249FF3}" type="pres">
      <dgm:prSet presAssocID="{9191068C-4F60-448C-AF9F-D7418C6F7708}" presName="composite" presStyleCnt="0"/>
      <dgm:spPr/>
    </dgm:pt>
    <dgm:pt modelId="{629EF5EE-BE46-4DBA-BEDD-3E7D73E69588}" type="pres">
      <dgm:prSet presAssocID="{9191068C-4F60-448C-AF9F-D7418C6F7708}" presName="parTx" presStyleLbl="alignNode1" presStyleIdx="3" presStyleCnt="4">
        <dgm:presLayoutVars>
          <dgm:chMax val="0"/>
          <dgm:chPref val="0"/>
          <dgm:bulletEnabled val="1"/>
        </dgm:presLayoutVars>
      </dgm:prSet>
      <dgm:spPr/>
      <dgm:t>
        <a:bodyPr/>
        <a:lstStyle/>
        <a:p>
          <a:endParaRPr lang="en-US"/>
        </a:p>
      </dgm:t>
    </dgm:pt>
    <dgm:pt modelId="{7B10F8A9-9CCC-411C-8742-8B15E2D964C6}" type="pres">
      <dgm:prSet presAssocID="{9191068C-4F60-448C-AF9F-D7418C6F7708}" presName="desTx" presStyleLbl="alignAccFollowNode1" presStyleIdx="3" presStyleCnt="4">
        <dgm:presLayoutVars>
          <dgm:bulletEnabled val="1"/>
        </dgm:presLayoutVars>
      </dgm:prSet>
      <dgm:spPr/>
      <dgm:t>
        <a:bodyPr/>
        <a:lstStyle/>
        <a:p>
          <a:endParaRPr lang="en-US"/>
        </a:p>
      </dgm:t>
    </dgm:pt>
  </dgm:ptLst>
  <dgm:cxnLst>
    <dgm:cxn modelId="{A54BFE10-33FD-4F07-BAED-0BE9DBF16AD9}" type="presOf" srcId="{D01F92CE-C7E0-4FB2-A53D-6BCE3C547B3A}" destId="{D26B6681-66F1-4DB3-A358-BC41F544F6A8}" srcOrd="0" destOrd="0" presId="urn:microsoft.com/office/officeart/2005/8/layout/hList1"/>
    <dgm:cxn modelId="{89032384-C0F2-4F76-A17C-DF8BFFF925E5}" type="presOf" srcId="{BACD4E6E-C78B-495D-A55F-07216138650C}" destId="{F11F0C36-FA01-4D09-9251-D9285E43AFE0}" srcOrd="0" destOrd="0" presId="urn:microsoft.com/office/officeart/2005/8/layout/hList1"/>
    <dgm:cxn modelId="{F179066A-87C6-4E62-A10C-4F4BD33E47C0}" srcId="{D01F92CE-C7E0-4FB2-A53D-6BCE3C547B3A}" destId="{E8F9DD38-5FCE-446D-9E2D-02267081C104}" srcOrd="1" destOrd="0" parTransId="{B02CB81C-55C3-4192-A1C9-B95F5BB1AF0C}" sibTransId="{1E97CCDA-3BA6-46BA-8D73-DE70ADF4F8B0}"/>
    <dgm:cxn modelId="{5DED210B-EE01-47EC-8FAF-40F53D16C59A}" type="presOf" srcId="{4E1578ED-3C94-421A-9FC8-F66C4839DF81}" destId="{20D5B693-918A-4FB4-A16E-65239525BF44}" srcOrd="0" destOrd="1" presId="urn:microsoft.com/office/officeart/2005/8/layout/hList1"/>
    <dgm:cxn modelId="{47EDBB87-15CE-49F6-8FEA-02490EB4464D}" type="presOf" srcId="{0B91DBF2-49D8-4944-ACF2-456679E6EE25}" destId="{83AA9190-7005-42C3-95A2-E1AA83583EE3}" srcOrd="0" destOrd="1" presId="urn:microsoft.com/office/officeart/2005/8/layout/hList1"/>
    <dgm:cxn modelId="{F5905903-BA13-49B0-912E-DE3171BA2B3F}" type="presOf" srcId="{BD56DFF1-8597-48EE-AA04-B8FDCDFDD21E}" destId="{83AA9190-7005-42C3-95A2-E1AA83583EE3}" srcOrd="0" destOrd="2" presId="urn:microsoft.com/office/officeart/2005/8/layout/hList1"/>
    <dgm:cxn modelId="{7EF7EE34-181C-448F-AF3D-BBCEE89648DB}" srcId="{9191068C-4F60-448C-AF9F-D7418C6F7708}" destId="{574ECDCA-3911-4F3A-917E-ED4B344FFFE2}" srcOrd="0" destOrd="0" parTransId="{E5C1F32B-95C1-4923-8B06-2B2A0C7C4008}" sibTransId="{B9360F5F-8B97-45BE-A953-6A63AE754883}"/>
    <dgm:cxn modelId="{520D51C0-7268-48B4-A991-A24A117C06F0}" srcId="{2AC7A22B-65E5-43E1-92C7-99C847E13455}" destId="{4E1578ED-3C94-421A-9FC8-F66C4839DF81}" srcOrd="1" destOrd="0" parTransId="{8BAD4970-4B19-4D62-831A-A1F11BCBF9E2}" sibTransId="{3D72F3E1-91BB-4A4B-8D37-D59473B666A1}"/>
    <dgm:cxn modelId="{D9397C29-7A36-45E1-8711-1C6A3F1622AE}" type="presOf" srcId="{D6720998-A83D-42AA-BDA1-37F408676106}" destId="{DE9DBAFB-FF50-4FDA-BCD4-DB204BC1E36F}" srcOrd="0" destOrd="0" presId="urn:microsoft.com/office/officeart/2005/8/layout/hList1"/>
    <dgm:cxn modelId="{C307C7ED-AC24-4FAC-B478-725BE3555CC7}" srcId="{2AC7A22B-65E5-43E1-92C7-99C847E13455}" destId="{0726A3E7-E249-4EFB-B125-B1A58D4BF2DE}" srcOrd="0" destOrd="0" parTransId="{BBA01F24-65E8-4AFD-BFE7-EF5E4302772A}" sibTransId="{459F005D-5F30-4336-A7EA-B0D72987B527}"/>
    <dgm:cxn modelId="{64218D03-153A-4F96-8030-74777FD06D01}" type="presOf" srcId="{574ECDCA-3911-4F3A-917E-ED4B344FFFE2}" destId="{7B10F8A9-9CCC-411C-8742-8B15E2D964C6}" srcOrd="0" destOrd="0" presId="urn:microsoft.com/office/officeart/2005/8/layout/hList1"/>
    <dgm:cxn modelId="{211878CD-3409-481F-8A44-10775FD5B375}" srcId="{BACD4E6E-C78B-495D-A55F-07216138650C}" destId="{0B91DBF2-49D8-4944-ACF2-456679E6EE25}" srcOrd="1" destOrd="0" parTransId="{26F3F2F8-7983-4B96-BF40-D4954261CCCD}" sibTransId="{00D43C47-A9C4-411C-A435-72F688304389}"/>
    <dgm:cxn modelId="{25CF2C8A-61BF-4F32-935C-BEA11A45B49F}" srcId="{BACD4E6E-C78B-495D-A55F-07216138650C}" destId="{BD56DFF1-8597-48EE-AA04-B8FDCDFDD21E}" srcOrd="2" destOrd="0" parTransId="{A9C44A37-AE33-417C-A94F-AB8CB9F72D36}" sibTransId="{5CAA1503-3D56-4BCA-87A6-A0C1BDB3AE5C}"/>
    <dgm:cxn modelId="{9340E432-619F-4BE8-B7DA-E524C860B6BF}" type="presOf" srcId="{0726A3E7-E249-4EFB-B125-B1A58D4BF2DE}" destId="{20D5B693-918A-4FB4-A16E-65239525BF44}" srcOrd="0" destOrd="0" presId="urn:microsoft.com/office/officeart/2005/8/layout/hList1"/>
    <dgm:cxn modelId="{7CF57096-B5B4-47C7-8B21-9747D3C1FCFD}" srcId="{78950A2C-A093-4D32-9DE6-76D0F0B717E5}" destId="{D01F92CE-C7E0-4FB2-A53D-6BCE3C547B3A}" srcOrd="2" destOrd="0" parTransId="{4417C894-FE9C-454B-B93B-714E8065B892}" sibTransId="{2BE73EFD-5ED1-4DAF-8A13-B4E6ADB792EB}"/>
    <dgm:cxn modelId="{804A39AB-1F06-480F-8D24-C67B683CB30E}" type="presOf" srcId="{2C3C44DE-B07C-410B-BA85-C2D54382AFAD}" destId="{7B10F8A9-9CCC-411C-8742-8B15E2D964C6}" srcOrd="0" destOrd="1" presId="urn:microsoft.com/office/officeart/2005/8/layout/hList1"/>
    <dgm:cxn modelId="{2A5C96FE-B4BE-4AAA-B7A2-B2D9E07AB30C}" srcId="{D01F92CE-C7E0-4FB2-A53D-6BCE3C547B3A}" destId="{D6720998-A83D-42AA-BDA1-37F408676106}" srcOrd="0" destOrd="0" parTransId="{9BD3099C-8DE6-42CE-95EF-DDC2058D14AE}" sibTransId="{10B08EE7-FFAB-4BA3-AE60-6021D392FE08}"/>
    <dgm:cxn modelId="{7C7149F0-5294-4172-AD8D-E41BB7A6AFDB}" srcId="{78950A2C-A093-4D32-9DE6-76D0F0B717E5}" destId="{2AC7A22B-65E5-43E1-92C7-99C847E13455}" srcOrd="0" destOrd="0" parTransId="{43DC4412-7914-45F0-AF14-82B5341DFD9B}" sibTransId="{643083E6-BE41-457B-937D-7233260C6227}"/>
    <dgm:cxn modelId="{C9A25ADD-C099-4868-9874-BDB748DD2683}" type="presOf" srcId="{7A9FBE7F-71E5-42AC-BDFD-DAD88DDDF6AC}" destId="{83AA9190-7005-42C3-95A2-E1AA83583EE3}" srcOrd="0" destOrd="0" presId="urn:microsoft.com/office/officeart/2005/8/layout/hList1"/>
    <dgm:cxn modelId="{462F19AE-6490-46F0-B8B5-5EBE33715201}" type="presOf" srcId="{78950A2C-A093-4D32-9DE6-76D0F0B717E5}" destId="{35FABC3D-416A-45DB-AE39-0A33E206B59D}" srcOrd="0" destOrd="0" presId="urn:microsoft.com/office/officeart/2005/8/layout/hList1"/>
    <dgm:cxn modelId="{67A715D0-F09F-4C8A-A4A7-596FFB7DBD98}" type="presOf" srcId="{9191068C-4F60-448C-AF9F-D7418C6F7708}" destId="{629EF5EE-BE46-4DBA-BEDD-3E7D73E69588}" srcOrd="0" destOrd="0" presId="urn:microsoft.com/office/officeart/2005/8/layout/hList1"/>
    <dgm:cxn modelId="{D6568C74-21F7-4C87-A742-68F0D9DDA19F}" srcId="{BACD4E6E-C78B-495D-A55F-07216138650C}" destId="{7A9FBE7F-71E5-42AC-BDFD-DAD88DDDF6AC}" srcOrd="0" destOrd="0" parTransId="{C7769FDE-546A-4B34-9D6D-BD2DCEFBA3E6}" sibTransId="{79D70DB4-C274-4879-8539-CFC759D6CC4A}"/>
    <dgm:cxn modelId="{4A15A458-8414-49F4-840F-5EAF62A8F21E}" type="presOf" srcId="{E8F9DD38-5FCE-446D-9E2D-02267081C104}" destId="{DE9DBAFB-FF50-4FDA-BCD4-DB204BC1E36F}" srcOrd="0" destOrd="1" presId="urn:microsoft.com/office/officeart/2005/8/layout/hList1"/>
    <dgm:cxn modelId="{9C5A90F6-CCD7-488F-96DE-EC5D2BF27D1B}" type="presOf" srcId="{2AC7A22B-65E5-43E1-92C7-99C847E13455}" destId="{8514A939-EC04-449E-BDFF-1983FA6400FC}" srcOrd="0" destOrd="0" presId="urn:microsoft.com/office/officeart/2005/8/layout/hList1"/>
    <dgm:cxn modelId="{1BC2446D-8F1C-482A-8335-4EEEFBA342A3}" srcId="{78950A2C-A093-4D32-9DE6-76D0F0B717E5}" destId="{BACD4E6E-C78B-495D-A55F-07216138650C}" srcOrd="1" destOrd="0" parTransId="{AECDF765-0CD8-47F7-927E-FB0E564E18E5}" sibTransId="{5D92C4F7-8A92-450E-92EB-E1A93D5B03B1}"/>
    <dgm:cxn modelId="{D8A793AD-CCB7-45A1-80B1-C46A75F1A6FD}" srcId="{9191068C-4F60-448C-AF9F-D7418C6F7708}" destId="{2C3C44DE-B07C-410B-BA85-C2D54382AFAD}" srcOrd="1" destOrd="0" parTransId="{A6F90296-5447-4A53-A274-B27B627FBA11}" sibTransId="{2F91A916-6B20-45BD-8FA5-9F1B6B7DE369}"/>
    <dgm:cxn modelId="{EE155F51-C038-4981-B4B3-9B830E07CB1B}" srcId="{78950A2C-A093-4D32-9DE6-76D0F0B717E5}" destId="{9191068C-4F60-448C-AF9F-D7418C6F7708}" srcOrd="3" destOrd="0" parTransId="{08E2E9F0-A359-4331-BD0C-4B33CDFA7BED}" sibTransId="{72DF6036-850A-4FBD-953B-60EF5957FDBC}"/>
    <dgm:cxn modelId="{53660EE4-9FA8-4EB9-8D2A-3E554D68BF61}" type="presParOf" srcId="{35FABC3D-416A-45DB-AE39-0A33E206B59D}" destId="{9BCCA401-5087-4FEA-B4B3-956434FA04A8}" srcOrd="0" destOrd="0" presId="urn:microsoft.com/office/officeart/2005/8/layout/hList1"/>
    <dgm:cxn modelId="{4CC31B95-E675-4E57-AA2F-EF515468B5DA}" type="presParOf" srcId="{9BCCA401-5087-4FEA-B4B3-956434FA04A8}" destId="{8514A939-EC04-449E-BDFF-1983FA6400FC}" srcOrd="0" destOrd="0" presId="urn:microsoft.com/office/officeart/2005/8/layout/hList1"/>
    <dgm:cxn modelId="{744EA823-3813-49A8-92D7-0D0D3FD6633B}" type="presParOf" srcId="{9BCCA401-5087-4FEA-B4B3-956434FA04A8}" destId="{20D5B693-918A-4FB4-A16E-65239525BF44}" srcOrd="1" destOrd="0" presId="urn:microsoft.com/office/officeart/2005/8/layout/hList1"/>
    <dgm:cxn modelId="{C83A7538-4E30-4842-B442-B89C26B9D919}" type="presParOf" srcId="{35FABC3D-416A-45DB-AE39-0A33E206B59D}" destId="{E4B2AE80-0187-4D58-97F3-B55F34A045B5}" srcOrd="1" destOrd="0" presId="urn:microsoft.com/office/officeart/2005/8/layout/hList1"/>
    <dgm:cxn modelId="{3440F3F5-0A95-42FA-B551-8EEBE537230C}" type="presParOf" srcId="{35FABC3D-416A-45DB-AE39-0A33E206B59D}" destId="{49D0A75E-5979-4F5E-AB1E-CF795268A795}" srcOrd="2" destOrd="0" presId="urn:microsoft.com/office/officeart/2005/8/layout/hList1"/>
    <dgm:cxn modelId="{20A5DEBB-737B-4368-8978-A1AA52C4C703}" type="presParOf" srcId="{49D0A75E-5979-4F5E-AB1E-CF795268A795}" destId="{F11F0C36-FA01-4D09-9251-D9285E43AFE0}" srcOrd="0" destOrd="0" presId="urn:microsoft.com/office/officeart/2005/8/layout/hList1"/>
    <dgm:cxn modelId="{FB099F98-E011-4AEE-800D-FB27D25F6F14}" type="presParOf" srcId="{49D0A75E-5979-4F5E-AB1E-CF795268A795}" destId="{83AA9190-7005-42C3-95A2-E1AA83583EE3}" srcOrd="1" destOrd="0" presId="urn:microsoft.com/office/officeart/2005/8/layout/hList1"/>
    <dgm:cxn modelId="{E816A59C-2B64-4892-910D-F68226D576EA}" type="presParOf" srcId="{35FABC3D-416A-45DB-AE39-0A33E206B59D}" destId="{F6F65778-1DD4-439C-AB0D-DE53DA50FF61}" srcOrd="3" destOrd="0" presId="urn:microsoft.com/office/officeart/2005/8/layout/hList1"/>
    <dgm:cxn modelId="{0300B604-E78F-4336-9B3B-B1F4AFB835B7}" type="presParOf" srcId="{35FABC3D-416A-45DB-AE39-0A33E206B59D}" destId="{0008D564-78D0-48C4-AEEE-55D42137AC43}" srcOrd="4" destOrd="0" presId="urn:microsoft.com/office/officeart/2005/8/layout/hList1"/>
    <dgm:cxn modelId="{FC499106-465D-49CC-9F7E-76A527A7A682}" type="presParOf" srcId="{0008D564-78D0-48C4-AEEE-55D42137AC43}" destId="{D26B6681-66F1-4DB3-A358-BC41F544F6A8}" srcOrd="0" destOrd="0" presId="urn:microsoft.com/office/officeart/2005/8/layout/hList1"/>
    <dgm:cxn modelId="{EF046D11-4B5B-4A26-A708-7BEE0070B53C}" type="presParOf" srcId="{0008D564-78D0-48C4-AEEE-55D42137AC43}" destId="{DE9DBAFB-FF50-4FDA-BCD4-DB204BC1E36F}" srcOrd="1" destOrd="0" presId="urn:microsoft.com/office/officeart/2005/8/layout/hList1"/>
    <dgm:cxn modelId="{19685573-051A-4628-8CA6-AFE18DE29836}" type="presParOf" srcId="{35FABC3D-416A-45DB-AE39-0A33E206B59D}" destId="{4CCB7711-4AEB-4A9A-928A-88ECBB2D3147}" srcOrd="5" destOrd="0" presId="urn:microsoft.com/office/officeart/2005/8/layout/hList1"/>
    <dgm:cxn modelId="{21429970-0158-464E-A5F2-3F625BFC005E}" type="presParOf" srcId="{35FABC3D-416A-45DB-AE39-0A33E206B59D}" destId="{A97C172F-D641-412F-A045-0B7261249FF3}" srcOrd="6" destOrd="0" presId="urn:microsoft.com/office/officeart/2005/8/layout/hList1"/>
    <dgm:cxn modelId="{0D1F57A5-6CB8-4A4E-8531-587FF6EC1A3A}" type="presParOf" srcId="{A97C172F-D641-412F-A045-0B7261249FF3}" destId="{629EF5EE-BE46-4DBA-BEDD-3E7D73E69588}" srcOrd="0" destOrd="0" presId="urn:microsoft.com/office/officeart/2005/8/layout/hList1"/>
    <dgm:cxn modelId="{DB7C9DF5-2AE0-4235-A3F6-E0B626AFEBEC}" type="presParOf" srcId="{A97C172F-D641-412F-A045-0B7261249FF3}" destId="{7B10F8A9-9CCC-411C-8742-8B15E2D964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77A5F-0C84-4AC3-AF6C-6F120E43DF82}"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DA19A337-2F49-42EF-9DCE-C6AA9AB3D953}">
      <dgm:prSet custT="1"/>
      <dgm:spPr/>
      <dgm:t>
        <a:bodyPr/>
        <a:lstStyle/>
        <a:p>
          <a:pPr rtl="0"/>
          <a:r>
            <a:rPr lang="es-ES" sz="3200" dirty="0" smtClean="0">
              <a:solidFill>
                <a:schemeClr val="bg1"/>
              </a:solidFill>
            </a:rPr>
            <a:t>Ingenieros de todo el mundo</a:t>
          </a:r>
          <a:endParaRPr lang="en-US" sz="3200" dirty="0">
            <a:solidFill>
              <a:schemeClr val="bg1"/>
            </a:solidFill>
          </a:endParaRPr>
        </a:p>
      </dgm:t>
    </dgm:pt>
    <dgm:pt modelId="{593BF4A5-ACCC-42B2-92AC-4C6BF9CAD08B}" type="parTrans" cxnId="{F5593F3B-6B9E-4FA8-8555-DAAAE2025E64}">
      <dgm:prSet/>
      <dgm:spPr/>
      <dgm:t>
        <a:bodyPr/>
        <a:lstStyle/>
        <a:p>
          <a:endParaRPr lang="en-US"/>
        </a:p>
      </dgm:t>
    </dgm:pt>
    <dgm:pt modelId="{29CE7401-E7FC-473D-B368-8C4EE98DF3CC}" type="sibTrans" cxnId="{F5593F3B-6B9E-4FA8-8555-DAAAE2025E64}">
      <dgm:prSet/>
      <dgm:spPr/>
      <dgm:t>
        <a:bodyPr/>
        <a:lstStyle/>
        <a:p>
          <a:endParaRPr lang="en-US"/>
        </a:p>
      </dgm:t>
    </dgm:pt>
    <dgm:pt modelId="{191DCFC4-0321-4E1A-A2B5-0CF89E4E8CA4}">
      <dgm:prSet custT="1"/>
      <dgm:spPr/>
      <dgm:t>
        <a:bodyPr/>
        <a:lstStyle/>
        <a:p>
          <a:pPr rtl="0"/>
          <a:r>
            <a:rPr lang="es-ES" sz="2600" dirty="0" smtClean="0"/>
            <a:t>Aviación</a:t>
          </a:r>
          <a:endParaRPr lang="en-US" sz="2600" dirty="0"/>
        </a:p>
      </dgm:t>
    </dgm:pt>
    <dgm:pt modelId="{D99B90EE-7BD0-45E3-BF10-28175EABB41E}" type="parTrans" cxnId="{69EC2E0B-D14A-4B18-ABAF-6D828CD4A551}">
      <dgm:prSet/>
      <dgm:spPr/>
      <dgm:t>
        <a:bodyPr/>
        <a:lstStyle/>
        <a:p>
          <a:endParaRPr lang="en-US"/>
        </a:p>
      </dgm:t>
    </dgm:pt>
    <dgm:pt modelId="{99254471-6413-41D4-A3E3-77C8CCF8F318}" type="sibTrans" cxnId="{69EC2E0B-D14A-4B18-ABAF-6D828CD4A55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dgm:spPr>
      <dgm:t>
        <a:bodyPr/>
        <a:lstStyle/>
        <a:p>
          <a:endParaRPr lang="en-US"/>
        </a:p>
      </dgm:t>
    </dgm:pt>
    <dgm:pt modelId="{3727A89D-840F-4074-94B3-B983762FC411}">
      <dgm:prSet custT="1"/>
      <dgm:spPr/>
      <dgm:t>
        <a:bodyPr/>
        <a:lstStyle/>
        <a:p>
          <a:pPr rtl="0"/>
          <a:r>
            <a:rPr lang="es-ES" sz="2600" dirty="0" smtClean="0"/>
            <a:t>La energía nuclear</a:t>
          </a:r>
          <a:endParaRPr lang="en-US" sz="2600" dirty="0"/>
        </a:p>
      </dgm:t>
    </dgm:pt>
    <dgm:pt modelId="{D82F013D-3994-4E81-A897-79AC8A49EDA2}" type="parTrans" cxnId="{F5DBDED4-4727-43A2-B79F-C24CA533272E}">
      <dgm:prSet/>
      <dgm:spPr/>
      <dgm:t>
        <a:bodyPr/>
        <a:lstStyle/>
        <a:p>
          <a:endParaRPr lang="en-US"/>
        </a:p>
      </dgm:t>
    </dgm:pt>
    <dgm:pt modelId="{A976EDC5-B84E-4B30-8845-E7D519C30EF7}" type="sibTrans" cxnId="{F5DBDED4-4727-43A2-B79F-C24CA533272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t>
        <a:bodyPr/>
        <a:lstStyle/>
        <a:p>
          <a:endParaRPr lang="en-US"/>
        </a:p>
      </dgm:t>
    </dgm:pt>
    <dgm:pt modelId="{089478E0-D1D8-47F2-A632-18BAC60D1C6E}">
      <dgm:prSet custT="1"/>
      <dgm:spPr/>
      <dgm:t>
        <a:bodyPr/>
        <a:lstStyle/>
        <a:p>
          <a:pPr rtl="0"/>
          <a:r>
            <a:rPr lang="es-ES" sz="2600" dirty="0" smtClean="0"/>
            <a:t>Aeroespacial</a:t>
          </a:r>
          <a:endParaRPr lang="en-US" sz="2600" dirty="0"/>
        </a:p>
      </dgm:t>
    </dgm:pt>
    <dgm:pt modelId="{933C5BCB-CC4B-4665-82D2-31F9B536EB72}" type="parTrans" cxnId="{E66CAEC6-0CFD-493D-954E-22488F5E2200}">
      <dgm:prSet/>
      <dgm:spPr/>
      <dgm:t>
        <a:bodyPr/>
        <a:lstStyle/>
        <a:p>
          <a:endParaRPr lang="en-US"/>
        </a:p>
      </dgm:t>
    </dgm:pt>
    <dgm:pt modelId="{FFA32C89-38FD-4303-95B8-52D98F547ABC}" type="sibTrans" cxnId="{E66CAEC6-0CFD-493D-954E-22488F5E220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7DC029B2-674E-4FDB-A6BA-22272C592876}">
      <dgm:prSet custT="1"/>
      <dgm:spPr/>
      <dgm:t>
        <a:bodyPr/>
        <a:lstStyle/>
        <a:p>
          <a:pPr rtl="0"/>
          <a:r>
            <a:rPr lang="es-ES" sz="2600" dirty="0" smtClean="0"/>
            <a:t>Industrias de procesos químicos</a:t>
          </a:r>
          <a:endParaRPr lang="en-US" sz="2600" dirty="0"/>
        </a:p>
      </dgm:t>
    </dgm:pt>
    <dgm:pt modelId="{487F6B49-5AB4-4736-9D72-033830CAB091}" type="parTrans" cxnId="{86946522-2B32-4709-8836-26120676E48B}">
      <dgm:prSet/>
      <dgm:spPr/>
      <dgm:t>
        <a:bodyPr/>
        <a:lstStyle/>
        <a:p>
          <a:endParaRPr lang="en-US"/>
        </a:p>
      </dgm:t>
    </dgm:pt>
    <dgm:pt modelId="{A77FEBC3-193C-47C5-950F-F286DC1D81A3}" type="sibTrans" cxnId="{86946522-2B32-4709-8836-26120676E48B}">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B08A59E5-B655-42C4-A225-A29E9EF5B5C4}">
      <dgm:prSet custT="1"/>
      <dgm:spPr/>
      <dgm:t>
        <a:bodyPr/>
        <a:lstStyle/>
        <a:p>
          <a:pPr rtl="0"/>
          <a:r>
            <a:rPr lang="es-ES" sz="2500" dirty="0" smtClean="0"/>
            <a:t>Industrias automotrices</a:t>
          </a:r>
          <a:endParaRPr lang="en-US" sz="2500" dirty="0"/>
        </a:p>
      </dgm:t>
    </dgm:pt>
    <dgm:pt modelId="{641A6E7E-0C7C-4D71-8CCC-D2B598434021}" type="parTrans" cxnId="{E71103B3-8D61-417B-8A30-F9188C67DB24}">
      <dgm:prSet/>
      <dgm:spPr/>
      <dgm:t>
        <a:bodyPr/>
        <a:lstStyle/>
        <a:p>
          <a:endParaRPr lang="en-US"/>
        </a:p>
      </dgm:t>
    </dgm:pt>
    <dgm:pt modelId="{67B41E35-23F8-4BD1-BCD9-E60BF6E4B165}" type="sibTrans" cxnId="{E71103B3-8D61-417B-8A30-F9188C67DB24}">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59000" r="-59000"/>
          </a:stretch>
        </a:blipFill>
      </dgm:spPr>
      <dgm:t>
        <a:bodyPr/>
        <a:lstStyle/>
        <a:p>
          <a:endParaRPr lang="en-US"/>
        </a:p>
      </dgm:t>
    </dgm:pt>
    <dgm:pt modelId="{0FA69283-A9F3-4BEE-AFEC-6AD281A5D8ED}" type="pres">
      <dgm:prSet presAssocID="{92077A5F-0C84-4AC3-AF6C-6F120E43DF82}" presName="Name0" presStyleCnt="0">
        <dgm:presLayoutVars>
          <dgm:chMax val="7"/>
          <dgm:chPref val="7"/>
          <dgm:dir/>
        </dgm:presLayoutVars>
      </dgm:prSet>
      <dgm:spPr/>
      <dgm:t>
        <a:bodyPr/>
        <a:lstStyle/>
        <a:p>
          <a:endParaRPr lang="en-US"/>
        </a:p>
      </dgm:t>
    </dgm:pt>
    <dgm:pt modelId="{E4F5D022-2EEF-4BB7-92AB-D7E4DCF95080}" type="pres">
      <dgm:prSet presAssocID="{92077A5F-0C84-4AC3-AF6C-6F120E43DF82}" presName="Name1" presStyleCnt="0"/>
      <dgm:spPr/>
    </dgm:pt>
    <dgm:pt modelId="{DD524F02-671F-410F-952F-F99FDACBE907}" type="pres">
      <dgm:prSet presAssocID="{29CE7401-E7FC-473D-B368-8C4EE98DF3CC}" presName="picture_1" presStyleCnt="0"/>
      <dgm:spPr/>
    </dgm:pt>
    <dgm:pt modelId="{E333C643-11D9-4D96-88A3-4617265F46E2}" type="pres">
      <dgm:prSet presAssocID="{29CE7401-E7FC-473D-B368-8C4EE98DF3CC}" presName="pictureRepeatNode" presStyleLbl="alignImgPlace1" presStyleIdx="0" presStyleCnt="6" custScaleX="91006" custScaleY="92126"/>
      <dgm:spPr/>
      <dgm:t>
        <a:bodyPr/>
        <a:lstStyle/>
        <a:p>
          <a:endParaRPr lang="en-US"/>
        </a:p>
      </dgm:t>
    </dgm:pt>
    <dgm:pt modelId="{BB950548-5FDC-49AD-A626-39652A9342C3}" type="pres">
      <dgm:prSet presAssocID="{DA19A337-2F49-42EF-9DCE-C6AA9AB3D953}" presName="text_1" presStyleLbl="node1" presStyleIdx="0" presStyleCnt="0" custScaleX="92047" custScaleY="75663" custLinFactY="-28935" custLinFactNeighborX="-410" custLinFactNeighborY="-100000">
        <dgm:presLayoutVars>
          <dgm:bulletEnabled val="1"/>
        </dgm:presLayoutVars>
      </dgm:prSet>
      <dgm:spPr/>
      <dgm:t>
        <a:bodyPr/>
        <a:lstStyle/>
        <a:p>
          <a:endParaRPr lang="en-US"/>
        </a:p>
      </dgm:t>
    </dgm:pt>
    <dgm:pt modelId="{E98C44FE-B8FB-46C5-A28B-F811A221A94D}" type="pres">
      <dgm:prSet presAssocID="{99254471-6413-41D4-A3E3-77C8CCF8F318}" presName="picture_2" presStyleCnt="0"/>
      <dgm:spPr/>
    </dgm:pt>
    <dgm:pt modelId="{89B385AC-98B0-474E-BFE4-F5BC745A7B3F}" type="pres">
      <dgm:prSet presAssocID="{99254471-6413-41D4-A3E3-77C8CCF8F318}" presName="pictureRepeatNode" presStyleLbl="alignImgPlace1" presStyleIdx="1" presStyleCnt="6" custLinFactNeighborX="51400" custLinFactNeighborY="0"/>
      <dgm:spPr/>
      <dgm:t>
        <a:bodyPr/>
        <a:lstStyle/>
        <a:p>
          <a:endParaRPr lang="en-US"/>
        </a:p>
      </dgm:t>
    </dgm:pt>
    <dgm:pt modelId="{F66B656F-A232-4DD9-A5AB-D3BD87FCFD49}" type="pres">
      <dgm:prSet presAssocID="{191DCFC4-0321-4E1A-A2B5-0CF89E4E8CA4}" presName="line_2" presStyleLbl="parChTrans1D1" presStyleIdx="0" presStyleCnt="5"/>
      <dgm:spPr/>
    </dgm:pt>
    <dgm:pt modelId="{D195FECB-D7D0-48B4-B813-491CD4B2BFC3}" type="pres">
      <dgm:prSet presAssocID="{191DCFC4-0321-4E1A-A2B5-0CF89E4E8CA4}" presName="textparent_2" presStyleLbl="node1" presStyleIdx="0" presStyleCnt="0"/>
      <dgm:spPr/>
    </dgm:pt>
    <dgm:pt modelId="{D1449B0E-91C4-46CB-9C15-F882EF1D01F5}" type="pres">
      <dgm:prSet presAssocID="{191DCFC4-0321-4E1A-A2B5-0CF89E4E8CA4}" presName="text_2" presStyleLbl="revTx" presStyleIdx="0" presStyleCnt="5" custScaleY="84689" custLinFactNeighborX="39647" custLinFactNeighborY="2188">
        <dgm:presLayoutVars>
          <dgm:bulletEnabled val="1"/>
        </dgm:presLayoutVars>
      </dgm:prSet>
      <dgm:spPr/>
      <dgm:t>
        <a:bodyPr/>
        <a:lstStyle/>
        <a:p>
          <a:endParaRPr lang="en-US"/>
        </a:p>
      </dgm:t>
    </dgm:pt>
    <dgm:pt modelId="{51DB453E-BF55-4964-B945-CC337886AA91}" type="pres">
      <dgm:prSet presAssocID="{A976EDC5-B84E-4B30-8845-E7D519C30EF7}" presName="picture_3" presStyleCnt="0"/>
      <dgm:spPr/>
    </dgm:pt>
    <dgm:pt modelId="{7C14CF49-6896-493D-98B3-9A2EB5769157}" type="pres">
      <dgm:prSet presAssocID="{A976EDC5-B84E-4B30-8845-E7D519C30EF7}" presName="pictureRepeatNode" presStyleLbl="alignImgPlace1" presStyleIdx="2" presStyleCnt="6" custScaleX="95556" custScaleY="94895" custLinFactNeighborX="51400" custLinFactNeighborY="-1093"/>
      <dgm:spPr/>
      <dgm:t>
        <a:bodyPr/>
        <a:lstStyle/>
        <a:p>
          <a:endParaRPr lang="en-US"/>
        </a:p>
      </dgm:t>
    </dgm:pt>
    <dgm:pt modelId="{A84AC5A1-A21F-4B40-915A-7228B30B895B}" type="pres">
      <dgm:prSet presAssocID="{3727A89D-840F-4074-94B3-B983762FC411}" presName="line_3" presStyleLbl="parChTrans1D1" presStyleIdx="1" presStyleCnt="5"/>
      <dgm:spPr/>
    </dgm:pt>
    <dgm:pt modelId="{5C52101E-C093-4024-8A7A-02452D441D47}" type="pres">
      <dgm:prSet presAssocID="{3727A89D-840F-4074-94B3-B983762FC411}" presName="textparent_3" presStyleLbl="node1" presStyleIdx="0" presStyleCnt="0"/>
      <dgm:spPr/>
    </dgm:pt>
    <dgm:pt modelId="{0577A301-0033-41AD-9DB3-BCD633CCD933}" type="pres">
      <dgm:prSet presAssocID="{3727A89D-840F-4074-94B3-B983762FC411}" presName="text_3" presStyleLbl="revTx" presStyleIdx="1" presStyleCnt="5" custScaleX="181574" custLinFactNeighborX="35914" custLinFactNeighborY="10936">
        <dgm:presLayoutVars>
          <dgm:bulletEnabled val="1"/>
        </dgm:presLayoutVars>
      </dgm:prSet>
      <dgm:spPr/>
      <dgm:t>
        <a:bodyPr/>
        <a:lstStyle/>
        <a:p>
          <a:endParaRPr lang="en-US"/>
        </a:p>
      </dgm:t>
    </dgm:pt>
    <dgm:pt modelId="{F71CF42C-2F5B-472F-A4BB-6953D53E991B}" type="pres">
      <dgm:prSet presAssocID="{FFA32C89-38FD-4303-95B8-52D98F547ABC}" presName="picture_4" presStyleCnt="0"/>
      <dgm:spPr/>
    </dgm:pt>
    <dgm:pt modelId="{D8473317-0AC0-4A16-9067-B9811C049891}" type="pres">
      <dgm:prSet presAssocID="{FFA32C89-38FD-4303-95B8-52D98F547ABC}" presName="pictureRepeatNode" presStyleLbl="alignImgPlace1" presStyleIdx="3" presStyleCnt="6" custLinFactNeighborX="53586" custLinFactNeighborY="4375"/>
      <dgm:spPr/>
      <dgm:t>
        <a:bodyPr/>
        <a:lstStyle/>
        <a:p>
          <a:endParaRPr lang="en-US"/>
        </a:p>
      </dgm:t>
    </dgm:pt>
    <dgm:pt modelId="{6FBC9086-9AEA-41B5-889C-F181916B293C}" type="pres">
      <dgm:prSet presAssocID="{089478E0-D1D8-47F2-A632-18BAC60D1C6E}" presName="line_4" presStyleLbl="parChTrans1D1" presStyleIdx="2" presStyleCnt="5"/>
      <dgm:spPr/>
    </dgm:pt>
    <dgm:pt modelId="{12987056-AC60-4E83-BF8D-AE2031398E64}" type="pres">
      <dgm:prSet presAssocID="{089478E0-D1D8-47F2-A632-18BAC60D1C6E}" presName="textparent_4" presStyleLbl="node1" presStyleIdx="0" presStyleCnt="0"/>
      <dgm:spPr/>
    </dgm:pt>
    <dgm:pt modelId="{7267DDA4-9597-435A-8D86-60D973B2B59D}" type="pres">
      <dgm:prSet presAssocID="{089478E0-D1D8-47F2-A632-18BAC60D1C6E}" presName="text_4" presStyleLbl="revTx" presStyleIdx="2" presStyleCnt="5" custLinFactNeighborX="25158" custLinFactNeighborY="6562">
        <dgm:presLayoutVars>
          <dgm:bulletEnabled val="1"/>
        </dgm:presLayoutVars>
      </dgm:prSet>
      <dgm:spPr/>
      <dgm:t>
        <a:bodyPr/>
        <a:lstStyle/>
        <a:p>
          <a:endParaRPr lang="en-US"/>
        </a:p>
      </dgm:t>
    </dgm:pt>
    <dgm:pt modelId="{D2B3C109-25C0-491C-8C22-EB7D4197D36E}" type="pres">
      <dgm:prSet presAssocID="{A77FEBC3-193C-47C5-950F-F286DC1D81A3}" presName="picture_5" presStyleCnt="0"/>
      <dgm:spPr/>
    </dgm:pt>
    <dgm:pt modelId="{31AE39BE-6EB0-4903-8664-9FCE0102D197}" type="pres">
      <dgm:prSet presAssocID="{A77FEBC3-193C-47C5-950F-F286DC1D81A3}" presName="pictureRepeatNode" presStyleLbl="alignImgPlace1" presStyleIdx="4" presStyleCnt="6" custLinFactNeighborX="48118" custLinFactNeighborY="471"/>
      <dgm:spPr/>
      <dgm:t>
        <a:bodyPr/>
        <a:lstStyle/>
        <a:p>
          <a:endParaRPr lang="en-US"/>
        </a:p>
      </dgm:t>
    </dgm:pt>
    <dgm:pt modelId="{17175A89-7650-478E-B3FA-44DD0B05FD0F}" type="pres">
      <dgm:prSet presAssocID="{7DC029B2-674E-4FDB-A6BA-22272C592876}" presName="line_5" presStyleLbl="parChTrans1D1" presStyleIdx="3" presStyleCnt="5"/>
      <dgm:spPr/>
    </dgm:pt>
    <dgm:pt modelId="{016CDB42-4195-4CA9-B480-6BF8A12AD584}" type="pres">
      <dgm:prSet presAssocID="{7DC029B2-674E-4FDB-A6BA-22272C592876}" presName="textparent_5" presStyleLbl="node1" presStyleIdx="0" presStyleCnt="0"/>
      <dgm:spPr/>
    </dgm:pt>
    <dgm:pt modelId="{891E3BFB-47E4-4E22-8188-467BFF602880}" type="pres">
      <dgm:prSet presAssocID="{7DC029B2-674E-4FDB-A6BA-22272C592876}" presName="text_5" presStyleLbl="revTx" presStyleIdx="3" presStyleCnt="5" custScaleX="134001" custLinFactNeighborX="15905" custLinFactNeighborY="-8278">
        <dgm:presLayoutVars>
          <dgm:bulletEnabled val="1"/>
        </dgm:presLayoutVars>
      </dgm:prSet>
      <dgm:spPr/>
      <dgm:t>
        <a:bodyPr/>
        <a:lstStyle/>
        <a:p>
          <a:endParaRPr lang="en-US"/>
        </a:p>
      </dgm:t>
    </dgm:pt>
    <dgm:pt modelId="{43510F19-669C-4E73-9B01-9DB021431866}" type="pres">
      <dgm:prSet presAssocID="{67B41E35-23F8-4BD1-BCD9-E60BF6E4B165}" presName="picture_6" presStyleCnt="0"/>
      <dgm:spPr/>
    </dgm:pt>
    <dgm:pt modelId="{C90DD378-47D1-4870-AA32-CE6D6A2751B1}" type="pres">
      <dgm:prSet presAssocID="{67B41E35-23F8-4BD1-BCD9-E60BF6E4B165}" presName="pictureRepeatNode" presStyleLbl="alignImgPlace1" presStyleIdx="5" presStyleCnt="6" custLinFactNeighborX="25153" custLinFactNeighborY="5471"/>
      <dgm:spPr/>
      <dgm:t>
        <a:bodyPr/>
        <a:lstStyle/>
        <a:p>
          <a:endParaRPr lang="en-US"/>
        </a:p>
      </dgm:t>
    </dgm:pt>
    <dgm:pt modelId="{136D78A7-EB70-4E82-9E4F-B613EE7FE383}" type="pres">
      <dgm:prSet presAssocID="{B08A59E5-B655-42C4-A225-A29E9EF5B5C4}" presName="line_6" presStyleLbl="parChTrans1D1" presStyleIdx="4" presStyleCnt="5"/>
      <dgm:spPr/>
    </dgm:pt>
    <dgm:pt modelId="{EFE0B823-31CF-4B7B-8FF2-0836C034BE23}" type="pres">
      <dgm:prSet presAssocID="{B08A59E5-B655-42C4-A225-A29E9EF5B5C4}" presName="textparent_6" presStyleLbl="node1" presStyleIdx="0" presStyleCnt="0"/>
      <dgm:spPr/>
    </dgm:pt>
    <dgm:pt modelId="{4B7154AD-E1B1-40BB-A8CE-2DC5CF779806}" type="pres">
      <dgm:prSet presAssocID="{B08A59E5-B655-42C4-A225-A29E9EF5B5C4}" presName="text_6" presStyleLbl="revTx" presStyleIdx="4" presStyleCnt="5" custScaleX="190531" custLinFactNeighborX="10547" custLinFactNeighborY="5471">
        <dgm:presLayoutVars>
          <dgm:bulletEnabled val="1"/>
        </dgm:presLayoutVars>
      </dgm:prSet>
      <dgm:spPr/>
      <dgm:t>
        <a:bodyPr/>
        <a:lstStyle/>
        <a:p>
          <a:endParaRPr lang="en-US"/>
        </a:p>
      </dgm:t>
    </dgm:pt>
  </dgm:ptLst>
  <dgm:cxnLst>
    <dgm:cxn modelId="{69EC2E0B-D14A-4B18-ABAF-6D828CD4A551}" srcId="{92077A5F-0C84-4AC3-AF6C-6F120E43DF82}" destId="{191DCFC4-0321-4E1A-A2B5-0CF89E4E8CA4}" srcOrd="1" destOrd="0" parTransId="{D99B90EE-7BD0-45E3-BF10-28175EABB41E}" sibTransId="{99254471-6413-41D4-A3E3-77C8CCF8F318}"/>
    <dgm:cxn modelId="{8A827340-7964-4342-98DB-A507CB7F5706}" type="presOf" srcId="{191DCFC4-0321-4E1A-A2B5-0CF89E4E8CA4}" destId="{D1449B0E-91C4-46CB-9C15-F882EF1D01F5}" srcOrd="0" destOrd="0" presId="urn:microsoft.com/office/officeart/2008/layout/CircularPictureCallout"/>
    <dgm:cxn modelId="{E66CAEC6-0CFD-493D-954E-22488F5E2200}" srcId="{92077A5F-0C84-4AC3-AF6C-6F120E43DF82}" destId="{089478E0-D1D8-47F2-A632-18BAC60D1C6E}" srcOrd="3" destOrd="0" parTransId="{933C5BCB-CC4B-4665-82D2-31F9B536EB72}" sibTransId="{FFA32C89-38FD-4303-95B8-52D98F547ABC}"/>
    <dgm:cxn modelId="{7EFF5C56-CDDD-4998-AC0A-BD52A1B4330C}" type="presOf" srcId="{7DC029B2-674E-4FDB-A6BA-22272C592876}" destId="{891E3BFB-47E4-4E22-8188-467BFF602880}" srcOrd="0" destOrd="0" presId="urn:microsoft.com/office/officeart/2008/layout/CircularPictureCallout"/>
    <dgm:cxn modelId="{73454ABF-A094-448C-B989-330735A82347}" type="presOf" srcId="{99254471-6413-41D4-A3E3-77C8CCF8F318}" destId="{89B385AC-98B0-474E-BFE4-F5BC745A7B3F}" srcOrd="0" destOrd="0" presId="urn:microsoft.com/office/officeart/2008/layout/CircularPictureCallout"/>
    <dgm:cxn modelId="{F5593F3B-6B9E-4FA8-8555-DAAAE2025E64}" srcId="{92077A5F-0C84-4AC3-AF6C-6F120E43DF82}" destId="{DA19A337-2F49-42EF-9DCE-C6AA9AB3D953}" srcOrd="0" destOrd="0" parTransId="{593BF4A5-ACCC-42B2-92AC-4C6BF9CAD08B}" sibTransId="{29CE7401-E7FC-473D-B368-8C4EE98DF3CC}"/>
    <dgm:cxn modelId="{9D59BFBE-5E2E-4287-86EA-829DAD14AB1E}" type="presOf" srcId="{B08A59E5-B655-42C4-A225-A29E9EF5B5C4}" destId="{4B7154AD-E1B1-40BB-A8CE-2DC5CF779806}" srcOrd="0" destOrd="0" presId="urn:microsoft.com/office/officeart/2008/layout/CircularPictureCallout"/>
    <dgm:cxn modelId="{1167DAA9-CC70-46C6-AE8D-0E6E65CFC159}" type="presOf" srcId="{FFA32C89-38FD-4303-95B8-52D98F547ABC}" destId="{D8473317-0AC0-4A16-9067-B9811C049891}" srcOrd="0" destOrd="0" presId="urn:microsoft.com/office/officeart/2008/layout/CircularPictureCallout"/>
    <dgm:cxn modelId="{86946522-2B32-4709-8836-26120676E48B}" srcId="{92077A5F-0C84-4AC3-AF6C-6F120E43DF82}" destId="{7DC029B2-674E-4FDB-A6BA-22272C592876}" srcOrd="4" destOrd="0" parTransId="{487F6B49-5AB4-4736-9D72-033830CAB091}" sibTransId="{A77FEBC3-193C-47C5-950F-F286DC1D81A3}"/>
    <dgm:cxn modelId="{D52BDF9A-FF1E-4258-919B-554376279F22}" type="presOf" srcId="{A976EDC5-B84E-4B30-8845-E7D519C30EF7}" destId="{7C14CF49-6896-493D-98B3-9A2EB5769157}" srcOrd="0" destOrd="0" presId="urn:microsoft.com/office/officeart/2008/layout/CircularPictureCallout"/>
    <dgm:cxn modelId="{F5DBDED4-4727-43A2-B79F-C24CA533272E}" srcId="{92077A5F-0C84-4AC3-AF6C-6F120E43DF82}" destId="{3727A89D-840F-4074-94B3-B983762FC411}" srcOrd="2" destOrd="0" parTransId="{D82F013D-3994-4E81-A897-79AC8A49EDA2}" sibTransId="{A976EDC5-B84E-4B30-8845-E7D519C30EF7}"/>
    <dgm:cxn modelId="{C3B686F7-1798-4CEC-8AC2-541215832A10}" type="presOf" srcId="{67B41E35-23F8-4BD1-BCD9-E60BF6E4B165}" destId="{C90DD378-47D1-4870-AA32-CE6D6A2751B1}" srcOrd="0" destOrd="0" presId="urn:microsoft.com/office/officeart/2008/layout/CircularPictureCallout"/>
    <dgm:cxn modelId="{89ABA713-E203-447D-AD2E-25535C7AAEFC}" type="presOf" srcId="{29CE7401-E7FC-473D-B368-8C4EE98DF3CC}" destId="{E333C643-11D9-4D96-88A3-4617265F46E2}" srcOrd="0" destOrd="0" presId="urn:microsoft.com/office/officeart/2008/layout/CircularPictureCallout"/>
    <dgm:cxn modelId="{304BFB58-F305-4A26-8CC0-93A97EF4CF11}" type="presOf" srcId="{DA19A337-2F49-42EF-9DCE-C6AA9AB3D953}" destId="{BB950548-5FDC-49AD-A626-39652A9342C3}" srcOrd="0" destOrd="0" presId="urn:microsoft.com/office/officeart/2008/layout/CircularPictureCallout"/>
    <dgm:cxn modelId="{CA038857-E9E9-4975-A9E4-378E6CF3F717}" type="presOf" srcId="{92077A5F-0C84-4AC3-AF6C-6F120E43DF82}" destId="{0FA69283-A9F3-4BEE-AFEC-6AD281A5D8ED}" srcOrd="0" destOrd="0" presId="urn:microsoft.com/office/officeart/2008/layout/CircularPictureCallout"/>
    <dgm:cxn modelId="{E71103B3-8D61-417B-8A30-F9188C67DB24}" srcId="{92077A5F-0C84-4AC3-AF6C-6F120E43DF82}" destId="{B08A59E5-B655-42C4-A225-A29E9EF5B5C4}" srcOrd="5" destOrd="0" parTransId="{641A6E7E-0C7C-4D71-8CCC-D2B598434021}" sibTransId="{67B41E35-23F8-4BD1-BCD9-E60BF6E4B165}"/>
    <dgm:cxn modelId="{84B45AE9-43C7-457F-B330-7D4923C09007}" type="presOf" srcId="{3727A89D-840F-4074-94B3-B983762FC411}" destId="{0577A301-0033-41AD-9DB3-BCD633CCD933}" srcOrd="0" destOrd="0" presId="urn:microsoft.com/office/officeart/2008/layout/CircularPictureCallout"/>
    <dgm:cxn modelId="{C3EEE7B4-0B31-49BF-AE8B-D74BC790B168}" type="presOf" srcId="{089478E0-D1D8-47F2-A632-18BAC60D1C6E}" destId="{7267DDA4-9597-435A-8D86-60D973B2B59D}" srcOrd="0" destOrd="0" presId="urn:microsoft.com/office/officeart/2008/layout/CircularPictureCallout"/>
    <dgm:cxn modelId="{C0B7E89C-61D7-4464-92FC-FBDF5D533BA2}" type="presOf" srcId="{A77FEBC3-193C-47C5-950F-F286DC1D81A3}" destId="{31AE39BE-6EB0-4903-8664-9FCE0102D197}" srcOrd="0" destOrd="0" presId="urn:microsoft.com/office/officeart/2008/layout/CircularPictureCallout"/>
    <dgm:cxn modelId="{20217B2F-A3C6-4A91-9A57-C31B4C0F78DD}" type="presParOf" srcId="{0FA69283-A9F3-4BEE-AFEC-6AD281A5D8ED}" destId="{E4F5D022-2EEF-4BB7-92AB-D7E4DCF95080}" srcOrd="0" destOrd="0" presId="urn:microsoft.com/office/officeart/2008/layout/CircularPictureCallout"/>
    <dgm:cxn modelId="{6B58C113-24A3-4206-A5CE-44C87BA4A477}" type="presParOf" srcId="{E4F5D022-2EEF-4BB7-92AB-D7E4DCF95080}" destId="{DD524F02-671F-410F-952F-F99FDACBE907}" srcOrd="0" destOrd="0" presId="urn:microsoft.com/office/officeart/2008/layout/CircularPictureCallout"/>
    <dgm:cxn modelId="{55C2453B-1F9E-40A2-AAB7-85A211A2C564}" type="presParOf" srcId="{DD524F02-671F-410F-952F-F99FDACBE907}" destId="{E333C643-11D9-4D96-88A3-4617265F46E2}" srcOrd="0" destOrd="0" presId="urn:microsoft.com/office/officeart/2008/layout/CircularPictureCallout"/>
    <dgm:cxn modelId="{E46E7998-4228-4951-B833-0127325BF82D}" type="presParOf" srcId="{E4F5D022-2EEF-4BB7-92AB-D7E4DCF95080}" destId="{BB950548-5FDC-49AD-A626-39652A9342C3}" srcOrd="1" destOrd="0" presId="urn:microsoft.com/office/officeart/2008/layout/CircularPictureCallout"/>
    <dgm:cxn modelId="{034C084A-5D94-4F46-8CB1-61750965A375}" type="presParOf" srcId="{E4F5D022-2EEF-4BB7-92AB-D7E4DCF95080}" destId="{E98C44FE-B8FB-46C5-A28B-F811A221A94D}" srcOrd="2" destOrd="0" presId="urn:microsoft.com/office/officeart/2008/layout/CircularPictureCallout"/>
    <dgm:cxn modelId="{F2917EDE-5BC2-4F4E-91C7-A265540A16EC}" type="presParOf" srcId="{E98C44FE-B8FB-46C5-A28B-F811A221A94D}" destId="{89B385AC-98B0-474E-BFE4-F5BC745A7B3F}" srcOrd="0" destOrd="0" presId="urn:microsoft.com/office/officeart/2008/layout/CircularPictureCallout"/>
    <dgm:cxn modelId="{25E81F8C-3950-45F2-91F5-0EE7C4FF7617}" type="presParOf" srcId="{E4F5D022-2EEF-4BB7-92AB-D7E4DCF95080}" destId="{F66B656F-A232-4DD9-A5AB-D3BD87FCFD49}" srcOrd="3" destOrd="0" presId="urn:microsoft.com/office/officeart/2008/layout/CircularPictureCallout"/>
    <dgm:cxn modelId="{E5C56A0C-77B6-4EEF-A159-1AF740A1351E}" type="presParOf" srcId="{E4F5D022-2EEF-4BB7-92AB-D7E4DCF95080}" destId="{D195FECB-D7D0-48B4-B813-491CD4B2BFC3}" srcOrd="4" destOrd="0" presId="urn:microsoft.com/office/officeart/2008/layout/CircularPictureCallout"/>
    <dgm:cxn modelId="{7750635F-E3E3-40EF-88CC-E6F0F412953A}" type="presParOf" srcId="{D195FECB-D7D0-48B4-B813-491CD4B2BFC3}" destId="{D1449B0E-91C4-46CB-9C15-F882EF1D01F5}" srcOrd="0" destOrd="0" presId="urn:microsoft.com/office/officeart/2008/layout/CircularPictureCallout"/>
    <dgm:cxn modelId="{3055ED54-DDDE-4CB6-B08D-EDA1562DC395}" type="presParOf" srcId="{E4F5D022-2EEF-4BB7-92AB-D7E4DCF95080}" destId="{51DB453E-BF55-4964-B945-CC337886AA91}" srcOrd="5" destOrd="0" presId="urn:microsoft.com/office/officeart/2008/layout/CircularPictureCallout"/>
    <dgm:cxn modelId="{EE12177E-0F71-494B-935D-9B9FC3124D56}" type="presParOf" srcId="{51DB453E-BF55-4964-B945-CC337886AA91}" destId="{7C14CF49-6896-493D-98B3-9A2EB5769157}" srcOrd="0" destOrd="0" presId="urn:microsoft.com/office/officeart/2008/layout/CircularPictureCallout"/>
    <dgm:cxn modelId="{436C131C-818A-4C6D-8D02-4527C238C0F4}" type="presParOf" srcId="{E4F5D022-2EEF-4BB7-92AB-D7E4DCF95080}" destId="{A84AC5A1-A21F-4B40-915A-7228B30B895B}" srcOrd="6" destOrd="0" presId="urn:microsoft.com/office/officeart/2008/layout/CircularPictureCallout"/>
    <dgm:cxn modelId="{4513FE39-04C1-491C-852A-317BBE817265}" type="presParOf" srcId="{E4F5D022-2EEF-4BB7-92AB-D7E4DCF95080}" destId="{5C52101E-C093-4024-8A7A-02452D441D47}" srcOrd="7" destOrd="0" presId="urn:microsoft.com/office/officeart/2008/layout/CircularPictureCallout"/>
    <dgm:cxn modelId="{782FF4EF-7F37-4758-AD6E-ECB815AB55D3}" type="presParOf" srcId="{5C52101E-C093-4024-8A7A-02452D441D47}" destId="{0577A301-0033-41AD-9DB3-BCD633CCD933}" srcOrd="0" destOrd="0" presId="urn:microsoft.com/office/officeart/2008/layout/CircularPictureCallout"/>
    <dgm:cxn modelId="{E3DF9EDE-6B90-49C9-9021-3D8E751631C2}" type="presParOf" srcId="{E4F5D022-2EEF-4BB7-92AB-D7E4DCF95080}" destId="{F71CF42C-2F5B-472F-A4BB-6953D53E991B}" srcOrd="8" destOrd="0" presId="urn:microsoft.com/office/officeart/2008/layout/CircularPictureCallout"/>
    <dgm:cxn modelId="{949E40D4-8468-4469-BCED-F32F6F6BC774}" type="presParOf" srcId="{F71CF42C-2F5B-472F-A4BB-6953D53E991B}" destId="{D8473317-0AC0-4A16-9067-B9811C049891}" srcOrd="0" destOrd="0" presId="urn:microsoft.com/office/officeart/2008/layout/CircularPictureCallout"/>
    <dgm:cxn modelId="{E14F5C5B-D223-4B6C-B01D-C4D3617289FA}" type="presParOf" srcId="{E4F5D022-2EEF-4BB7-92AB-D7E4DCF95080}" destId="{6FBC9086-9AEA-41B5-889C-F181916B293C}" srcOrd="9" destOrd="0" presId="urn:microsoft.com/office/officeart/2008/layout/CircularPictureCallout"/>
    <dgm:cxn modelId="{68275506-2ECA-4C0F-900D-AD7A97A20359}" type="presParOf" srcId="{E4F5D022-2EEF-4BB7-92AB-D7E4DCF95080}" destId="{12987056-AC60-4E83-BF8D-AE2031398E64}" srcOrd="10" destOrd="0" presId="urn:microsoft.com/office/officeart/2008/layout/CircularPictureCallout"/>
    <dgm:cxn modelId="{93FB2B6B-D542-4BB9-9460-68F594593171}" type="presParOf" srcId="{12987056-AC60-4E83-BF8D-AE2031398E64}" destId="{7267DDA4-9597-435A-8D86-60D973B2B59D}" srcOrd="0" destOrd="0" presId="urn:microsoft.com/office/officeart/2008/layout/CircularPictureCallout"/>
    <dgm:cxn modelId="{33F4E8CC-F8D6-4E60-A8EA-8468BCEA2FD1}" type="presParOf" srcId="{E4F5D022-2EEF-4BB7-92AB-D7E4DCF95080}" destId="{D2B3C109-25C0-491C-8C22-EB7D4197D36E}" srcOrd="11" destOrd="0" presId="urn:microsoft.com/office/officeart/2008/layout/CircularPictureCallout"/>
    <dgm:cxn modelId="{8CEF901A-DF2E-41EF-8D3E-0C8EE2130C1C}" type="presParOf" srcId="{D2B3C109-25C0-491C-8C22-EB7D4197D36E}" destId="{31AE39BE-6EB0-4903-8664-9FCE0102D197}" srcOrd="0" destOrd="0" presId="urn:microsoft.com/office/officeart/2008/layout/CircularPictureCallout"/>
    <dgm:cxn modelId="{917708A4-663E-4774-9841-8656A17A32FA}" type="presParOf" srcId="{E4F5D022-2EEF-4BB7-92AB-D7E4DCF95080}" destId="{17175A89-7650-478E-B3FA-44DD0B05FD0F}" srcOrd="12" destOrd="0" presId="urn:microsoft.com/office/officeart/2008/layout/CircularPictureCallout"/>
    <dgm:cxn modelId="{663F2A9D-6161-447A-BEB5-30CDE75E309C}" type="presParOf" srcId="{E4F5D022-2EEF-4BB7-92AB-D7E4DCF95080}" destId="{016CDB42-4195-4CA9-B480-6BF8A12AD584}" srcOrd="13" destOrd="0" presId="urn:microsoft.com/office/officeart/2008/layout/CircularPictureCallout"/>
    <dgm:cxn modelId="{103897BE-7D64-4A2D-B607-BE2B9338D938}" type="presParOf" srcId="{016CDB42-4195-4CA9-B480-6BF8A12AD584}" destId="{891E3BFB-47E4-4E22-8188-467BFF602880}" srcOrd="0" destOrd="0" presId="urn:microsoft.com/office/officeart/2008/layout/CircularPictureCallout"/>
    <dgm:cxn modelId="{D4382A27-BE57-47CF-8B3B-6C3F9849B9FA}" type="presParOf" srcId="{E4F5D022-2EEF-4BB7-92AB-D7E4DCF95080}" destId="{43510F19-669C-4E73-9B01-9DB021431866}" srcOrd="14" destOrd="0" presId="urn:microsoft.com/office/officeart/2008/layout/CircularPictureCallout"/>
    <dgm:cxn modelId="{6A660C8D-03F1-4095-AF1C-B325853A0EFC}" type="presParOf" srcId="{43510F19-669C-4E73-9B01-9DB021431866}" destId="{C90DD378-47D1-4870-AA32-CE6D6A2751B1}" srcOrd="0" destOrd="0" presId="urn:microsoft.com/office/officeart/2008/layout/CircularPictureCallout"/>
    <dgm:cxn modelId="{60BD6D3A-4016-44FB-A0C6-930F7D71329F}" type="presParOf" srcId="{E4F5D022-2EEF-4BB7-92AB-D7E4DCF95080}" destId="{136D78A7-EB70-4E82-9E4F-B613EE7FE383}" srcOrd="15" destOrd="0" presId="urn:microsoft.com/office/officeart/2008/layout/CircularPictureCallout"/>
    <dgm:cxn modelId="{DD7E8764-C410-4703-970C-DDBC1AA197CE}" type="presParOf" srcId="{E4F5D022-2EEF-4BB7-92AB-D7E4DCF95080}" destId="{EFE0B823-31CF-4B7B-8FF2-0836C034BE23}" srcOrd="16" destOrd="0" presId="urn:microsoft.com/office/officeart/2008/layout/CircularPictureCallout"/>
    <dgm:cxn modelId="{96205A9F-6BF2-412E-AB2E-CDD0FE6B40D1}" type="presParOf" srcId="{EFE0B823-31CF-4B7B-8FF2-0836C034BE23}" destId="{4B7154AD-E1B1-40BB-A8CE-2DC5CF779806}"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40C34A-C031-4A2D-8829-86F6E02C98E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5DB3611D-FCD2-4E9A-B35E-64225D869A4F}">
      <dgm:prSet custT="1"/>
      <dgm:spPr>
        <a:solidFill>
          <a:schemeClr val="accent1">
            <a:lumMod val="50000"/>
          </a:schemeClr>
        </a:solidFill>
      </dgm:spPr>
      <dgm:t>
        <a:bodyPr/>
        <a:lstStyle/>
        <a:p>
          <a:pPr rtl="0"/>
          <a:r>
            <a:rPr lang="es-ES" sz="3600" dirty="0" smtClean="0"/>
            <a:t>Enumere los efectos potenciales de cada modo de falla y ...</a:t>
          </a:r>
          <a:endParaRPr lang="en-US" sz="3600" dirty="0"/>
        </a:p>
      </dgm:t>
    </dgm:pt>
    <dgm:pt modelId="{E94CE2E6-C9B4-484A-81D4-663932393E27}" type="parTrans" cxnId="{462D232F-AD5E-4A5A-A0A0-3C0B57C35D26}">
      <dgm:prSet/>
      <dgm:spPr/>
      <dgm:t>
        <a:bodyPr/>
        <a:lstStyle/>
        <a:p>
          <a:endParaRPr lang="en-US"/>
        </a:p>
      </dgm:t>
    </dgm:pt>
    <dgm:pt modelId="{054A56CD-9C6D-452D-8B72-5748E4F778CE}" type="sibTrans" cxnId="{462D232F-AD5E-4A5A-A0A0-3C0B57C35D26}">
      <dgm:prSet/>
      <dgm:spPr/>
      <dgm:t>
        <a:bodyPr/>
        <a:lstStyle/>
        <a:p>
          <a:endParaRPr lang="en-US"/>
        </a:p>
      </dgm:t>
    </dgm:pt>
    <dgm:pt modelId="{7415DBCD-5866-48F3-A9C8-92CBB916EBEC}">
      <dgm:prSet/>
      <dgm:spPr/>
      <dgm:t>
        <a:bodyPr/>
        <a:lstStyle/>
        <a:p>
          <a:pPr rtl="0"/>
          <a:r>
            <a:rPr lang="es-ES" dirty="0" smtClean="0"/>
            <a:t>Estime la probabilidad, es decir, la ocurrencia (O) para cada modo de fallo</a:t>
          </a:r>
          <a:endParaRPr lang="en-US" dirty="0"/>
        </a:p>
      </dgm:t>
    </dgm:pt>
    <dgm:pt modelId="{7308A671-4EB5-4E67-816B-044DF121CB46}" type="parTrans" cxnId="{CF958FCC-E86F-44BA-BB13-1BD9B70CBC6C}">
      <dgm:prSet/>
      <dgm:spPr/>
      <dgm:t>
        <a:bodyPr/>
        <a:lstStyle/>
        <a:p>
          <a:endParaRPr lang="en-US"/>
        </a:p>
      </dgm:t>
    </dgm:pt>
    <dgm:pt modelId="{5D02ADC6-2480-4699-9A00-1B02BB2DB461}" type="sibTrans" cxnId="{CF958FCC-E86F-44BA-BB13-1BD9B70CBC6C}">
      <dgm:prSet/>
      <dgm:spPr/>
      <dgm:t>
        <a:bodyPr/>
        <a:lstStyle/>
        <a:p>
          <a:endParaRPr lang="en-US"/>
        </a:p>
      </dgm:t>
    </dgm:pt>
    <dgm:pt modelId="{BCD19CD5-C8A9-4B1E-B4EC-AF53456DD6F0}">
      <dgm:prSet/>
      <dgm:spPr/>
      <dgm:t>
        <a:bodyPr/>
        <a:lstStyle/>
        <a:p>
          <a:pPr rtl="0"/>
          <a:r>
            <a:rPr lang="en-US" dirty="0" err="1" smtClean="0"/>
            <a:t>Estime</a:t>
          </a:r>
          <a:r>
            <a:rPr lang="en-US" dirty="0" smtClean="0"/>
            <a:t> la </a:t>
          </a:r>
          <a:r>
            <a:rPr lang="en-US" dirty="0" err="1" smtClean="0"/>
            <a:t>severidad</a:t>
          </a:r>
          <a:r>
            <a:rPr lang="en-US" dirty="0" smtClean="0"/>
            <a:t> (S) de </a:t>
          </a:r>
          <a:r>
            <a:rPr lang="en-US" dirty="0" err="1" smtClean="0"/>
            <a:t>cada</a:t>
          </a:r>
          <a:r>
            <a:rPr lang="en-US" dirty="0" smtClean="0"/>
            <a:t> </a:t>
          </a:r>
          <a:r>
            <a:rPr lang="en-US" dirty="0" err="1" smtClean="0"/>
            <a:t>efecto</a:t>
          </a:r>
          <a:endParaRPr lang="en-US" dirty="0"/>
        </a:p>
      </dgm:t>
    </dgm:pt>
    <dgm:pt modelId="{F1FA4216-FD9C-4F82-BF66-486B647FCC9B}" type="parTrans" cxnId="{ABA0F2A1-29B0-45E0-96EC-5C179BA95EE8}">
      <dgm:prSet/>
      <dgm:spPr/>
      <dgm:t>
        <a:bodyPr/>
        <a:lstStyle/>
        <a:p>
          <a:endParaRPr lang="en-US"/>
        </a:p>
      </dgm:t>
    </dgm:pt>
    <dgm:pt modelId="{7D6A40A3-E00D-49A1-A3BE-89355BBCFB1A}" type="sibTrans" cxnId="{ABA0F2A1-29B0-45E0-96EC-5C179BA95EE8}">
      <dgm:prSet/>
      <dgm:spPr/>
      <dgm:t>
        <a:bodyPr/>
        <a:lstStyle/>
        <a:p>
          <a:endParaRPr lang="en-US"/>
        </a:p>
      </dgm:t>
    </dgm:pt>
    <dgm:pt modelId="{6FB82221-27F9-49A5-B0A3-ECF8B8CB3DDC}">
      <dgm:prSet/>
      <dgm:spPr/>
      <dgm:t>
        <a:bodyPr/>
        <a:lstStyle/>
        <a:p>
          <a:pPr rtl="0"/>
          <a:r>
            <a:rPr lang="es-ES" dirty="0" smtClean="0"/>
            <a:t>Estime la probabilidad de la falla como se detectó (D)</a:t>
          </a:r>
          <a:endParaRPr lang="en-US" dirty="0"/>
        </a:p>
      </dgm:t>
    </dgm:pt>
    <dgm:pt modelId="{970FA2B4-B329-4C21-A45C-EEA9CCFC7800}" type="parTrans" cxnId="{87CE402D-15E8-4E34-B9BA-3E331BABA56B}">
      <dgm:prSet/>
      <dgm:spPr/>
      <dgm:t>
        <a:bodyPr/>
        <a:lstStyle/>
        <a:p>
          <a:endParaRPr lang="en-US"/>
        </a:p>
      </dgm:t>
    </dgm:pt>
    <dgm:pt modelId="{5BE70F67-22B5-4BFA-9D35-1E9D52EDB718}" type="sibTrans" cxnId="{87CE402D-15E8-4E34-B9BA-3E331BABA56B}">
      <dgm:prSet/>
      <dgm:spPr/>
      <dgm:t>
        <a:bodyPr/>
        <a:lstStyle/>
        <a:p>
          <a:endParaRPr lang="en-US"/>
        </a:p>
      </dgm:t>
    </dgm:pt>
    <dgm:pt modelId="{3382A84B-87D3-4372-B6DC-F226FAC2E270}" type="pres">
      <dgm:prSet presAssocID="{5840C34A-C031-4A2D-8829-86F6E02C98E5}" presName="Name0" presStyleCnt="0">
        <dgm:presLayoutVars>
          <dgm:dir/>
          <dgm:animLvl val="lvl"/>
          <dgm:resizeHandles val="exact"/>
        </dgm:presLayoutVars>
      </dgm:prSet>
      <dgm:spPr/>
      <dgm:t>
        <a:bodyPr/>
        <a:lstStyle/>
        <a:p>
          <a:endParaRPr lang="en-US"/>
        </a:p>
      </dgm:t>
    </dgm:pt>
    <dgm:pt modelId="{8CCA0D01-6E6B-4C40-84C1-05FD420BAE69}" type="pres">
      <dgm:prSet presAssocID="{5DB3611D-FCD2-4E9A-B35E-64225D869A4F}" presName="linNode" presStyleCnt="0"/>
      <dgm:spPr/>
    </dgm:pt>
    <dgm:pt modelId="{07A2FA8E-3C03-42C5-AE4B-813486B2F768}" type="pres">
      <dgm:prSet presAssocID="{5DB3611D-FCD2-4E9A-B35E-64225D869A4F}" presName="parentText" presStyleLbl="node1" presStyleIdx="0" presStyleCnt="1" custScaleX="92524" custScaleY="96267">
        <dgm:presLayoutVars>
          <dgm:chMax val="1"/>
          <dgm:bulletEnabled val="1"/>
        </dgm:presLayoutVars>
      </dgm:prSet>
      <dgm:spPr/>
      <dgm:t>
        <a:bodyPr/>
        <a:lstStyle/>
        <a:p>
          <a:endParaRPr lang="en-US"/>
        </a:p>
      </dgm:t>
    </dgm:pt>
    <dgm:pt modelId="{35C52F7D-3990-4F3C-A69C-2B4C557F35AB}" type="pres">
      <dgm:prSet presAssocID="{5DB3611D-FCD2-4E9A-B35E-64225D869A4F}" presName="descendantText" presStyleLbl="alignAccFollowNode1" presStyleIdx="0" presStyleCnt="1" custScaleX="101570" custScaleY="104004">
        <dgm:presLayoutVars>
          <dgm:bulletEnabled val="1"/>
        </dgm:presLayoutVars>
      </dgm:prSet>
      <dgm:spPr/>
      <dgm:t>
        <a:bodyPr/>
        <a:lstStyle/>
        <a:p>
          <a:endParaRPr lang="en-US"/>
        </a:p>
      </dgm:t>
    </dgm:pt>
  </dgm:ptLst>
  <dgm:cxnLst>
    <dgm:cxn modelId="{87CE402D-15E8-4E34-B9BA-3E331BABA56B}" srcId="{5DB3611D-FCD2-4E9A-B35E-64225D869A4F}" destId="{6FB82221-27F9-49A5-B0A3-ECF8B8CB3DDC}" srcOrd="2" destOrd="0" parTransId="{970FA2B4-B329-4C21-A45C-EEA9CCFC7800}" sibTransId="{5BE70F67-22B5-4BFA-9D35-1E9D52EDB718}"/>
    <dgm:cxn modelId="{E9654717-BA72-43CF-AB72-D26A0C5A764A}" type="presOf" srcId="{5DB3611D-FCD2-4E9A-B35E-64225D869A4F}" destId="{07A2FA8E-3C03-42C5-AE4B-813486B2F768}" srcOrd="0" destOrd="0" presId="urn:microsoft.com/office/officeart/2005/8/layout/vList5"/>
    <dgm:cxn modelId="{CF958FCC-E86F-44BA-BB13-1BD9B70CBC6C}" srcId="{5DB3611D-FCD2-4E9A-B35E-64225D869A4F}" destId="{7415DBCD-5866-48F3-A9C8-92CBB916EBEC}" srcOrd="0" destOrd="0" parTransId="{7308A671-4EB5-4E67-816B-044DF121CB46}" sibTransId="{5D02ADC6-2480-4699-9A00-1B02BB2DB461}"/>
    <dgm:cxn modelId="{462D232F-AD5E-4A5A-A0A0-3C0B57C35D26}" srcId="{5840C34A-C031-4A2D-8829-86F6E02C98E5}" destId="{5DB3611D-FCD2-4E9A-B35E-64225D869A4F}" srcOrd="0" destOrd="0" parTransId="{E94CE2E6-C9B4-484A-81D4-663932393E27}" sibTransId="{054A56CD-9C6D-452D-8B72-5748E4F778CE}"/>
    <dgm:cxn modelId="{65709F19-F5AA-4E78-97C2-A46E6695A106}" type="presOf" srcId="{5840C34A-C031-4A2D-8829-86F6E02C98E5}" destId="{3382A84B-87D3-4372-B6DC-F226FAC2E270}" srcOrd="0" destOrd="0" presId="urn:microsoft.com/office/officeart/2005/8/layout/vList5"/>
    <dgm:cxn modelId="{D0A41D18-26AB-4212-97C9-358CD7EC42E5}" type="presOf" srcId="{7415DBCD-5866-48F3-A9C8-92CBB916EBEC}" destId="{35C52F7D-3990-4F3C-A69C-2B4C557F35AB}" srcOrd="0" destOrd="0" presId="urn:microsoft.com/office/officeart/2005/8/layout/vList5"/>
    <dgm:cxn modelId="{ABA0F2A1-29B0-45E0-96EC-5C179BA95EE8}" srcId="{5DB3611D-FCD2-4E9A-B35E-64225D869A4F}" destId="{BCD19CD5-C8A9-4B1E-B4EC-AF53456DD6F0}" srcOrd="1" destOrd="0" parTransId="{F1FA4216-FD9C-4F82-BF66-486B647FCC9B}" sibTransId="{7D6A40A3-E00D-49A1-A3BE-89355BBCFB1A}"/>
    <dgm:cxn modelId="{934F6CAC-6D9C-4F4C-8FD1-0EE42AB63AF0}" type="presOf" srcId="{BCD19CD5-C8A9-4B1E-B4EC-AF53456DD6F0}" destId="{35C52F7D-3990-4F3C-A69C-2B4C557F35AB}" srcOrd="0" destOrd="1" presId="urn:microsoft.com/office/officeart/2005/8/layout/vList5"/>
    <dgm:cxn modelId="{8A77EA10-B35E-49D4-B55B-787A1EE2DD19}" type="presOf" srcId="{6FB82221-27F9-49A5-B0A3-ECF8B8CB3DDC}" destId="{35C52F7D-3990-4F3C-A69C-2B4C557F35AB}" srcOrd="0" destOrd="2" presId="urn:microsoft.com/office/officeart/2005/8/layout/vList5"/>
    <dgm:cxn modelId="{513272E5-7DA0-46C8-88F3-2925D63A1CDF}" type="presParOf" srcId="{3382A84B-87D3-4372-B6DC-F226FAC2E270}" destId="{8CCA0D01-6E6B-4C40-84C1-05FD420BAE69}" srcOrd="0" destOrd="0" presId="urn:microsoft.com/office/officeart/2005/8/layout/vList5"/>
    <dgm:cxn modelId="{803EB90E-FA64-4250-B8DA-8E992AB805C4}" type="presParOf" srcId="{8CCA0D01-6E6B-4C40-84C1-05FD420BAE69}" destId="{07A2FA8E-3C03-42C5-AE4B-813486B2F768}" srcOrd="0" destOrd="0" presId="urn:microsoft.com/office/officeart/2005/8/layout/vList5"/>
    <dgm:cxn modelId="{4F6CA1D7-D4F8-474B-BDF2-D58043A96849}" type="presParOf" srcId="{8CCA0D01-6E6B-4C40-84C1-05FD420BAE69}" destId="{35C52F7D-3990-4F3C-A69C-2B4C557F35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5E3DE0-C09C-4067-87DA-E367F045E58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AB550BA3-6F18-49CB-ACB5-97C7D751B0FA}">
      <dgm:prSet/>
      <dgm:spPr>
        <a:solidFill>
          <a:schemeClr val="accent1">
            <a:lumMod val="50000"/>
          </a:schemeClr>
        </a:solidFill>
      </dgm:spPr>
      <dgm:t>
        <a:bodyPr/>
        <a:lstStyle/>
        <a:p>
          <a:pPr rtl="0"/>
          <a:r>
            <a:rPr lang="es-ES" dirty="0" smtClean="0"/>
            <a:t>Si ha ocurrido un modo de fallo en el pasado, los datos son muy útiles para determinar la probabilidad de ocurrencia.</a:t>
          </a:r>
          <a:endParaRPr lang="en-US" dirty="0"/>
        </a:p>
      </dgm:t>
    </dgm:pt>
    <dgm:pt modelId="{1A8EFC5F-B552-4BEB-BAEA-67B21D3F4E9C}" type="parTrans" cxnId="{3FD9D03B-FFB7-499D-B406-72F0E7CF9188}">
      <dgm:prSet/>
      <dgm:spPr/>
      <dgm:t>
        <a:bodyPr/>
        <a:lstStyle/>
        <a:p>
          <a:endParaRPr lang="en-US"/>
        </a:p>
      </dgm:t>
    </dgm:pt>
    <dgm:pt modelId="{55D27B47-2836-4B9C-B76D-0B09600048FA}" type="sibTrans" cxnId="{3FD9D03B-FFB7-499D-B406-72F0E7CF9188}">
      <dgm:prSet/>
      <dgm:spPr/>
      <dgm:t>
        <a:bodyPr/>
        <a:lstStyle/>
        <a:p>
          <a:endParaRPr lang="en-US"/>
        </a:p>
      </dgm:t>
    </dgm:pt>
    <dgm:pt modelId="{4A4E5637-79FE-4C35-98D0-98F06D5EB5CB}">
      <dgm:prSet/>
      <dgm:spPr>
        <a:solidFill>
          <a:schemeClr val="accent1">
            <a:lumMod val="50000"/>
          </a:schemeClr>
        </a:solidFill>
      </dgm:spPr>
      <dgm:t>
        <a:bodyPr/>
        <a:lstStyle/>
        <a:p>
          <a:pPr rtl="0"/>
          <a:r>
            <a:rPr lang="es-ES" dirty="0" smtClean="0"/>
            <a:t>Si los datos "buenos" no están disponibles, se debe utilizar el "juicio profesional".</a:t>
          </a:r>
          <a:endParaRPr lang="en-US" dirty="0"/>
        </a:p>
      </dgm:t>
    </dgm:pt>
    <dgm:pt modelId="{4A6343EF-F44D-4C02-8CA0-03CE27E802D9}" type="parTrans" cxnId="{4D55C704-06CD-4D85-A675-D4D9EF41F832}">
      <dgm:prSet/>
      <dgm:spPr/>
      <dgm:t>
        <a:bodyPr/>
        <a:lstStyle/>
        <a:p>
          <a:endParaRPr lang="en-US"/>
        </a:p>
      </dgm:t>
    </dgm:pt>
    <dgm:pt modelId="{EB09DE1E-DABC-4E61-A617-A3628221A4FE}" type="sibTrans" cxnId="{4D55C704-06CD-4D85-A675-D4D9EF41F832}">
      <dgm:prSet/>
      <dgm:spPr/>
      <dgm:t>
        <a:bodyPr/>
        <a:lstStyle/>
        <a:p>
          <a:endParaRPr lang="en-US"/>
        </a:p>
      </dgm:t>
    </dgm:pt>
    <dgm:pt modelId="{DE53EFD0-2A91-48A5-8219-6122C25FB44A}" type="pres">
      <dgm:prSet presAssocID="{175E3DE0-C09C-4067-87DA-E367F045E58A}" presName="linear" presStyleCnt="0">
        <dgm:presLayoutVars>
          <dgm:animLvl val="lvl"/>
          <dgm:resizeHandles val="exact"/>
        </dgm:presLayoutVars>
      </dgm:prSet>
      <dgm:spPr/>
      <dgm:t>
        <a:bodyPr/>
        <a:lstStyle/>
        <a:p>
          <a:endParaRPr lang="en-US"/>
        </a:p>
      </dgm:t>
    </dgm:pt>
    <dgm:pt modelId="{2BA2DDFA-2E66-43ED-BD79-DCFD186D8543}" type="pres">
      <dgm:prSet presAssocID="{AB550BA3-6F18-49CB-ACB5-97C7D751B0FA}" presName="parentText" presStyleLbl="node1" presStyleIdx="0" presStyleCnt="2">
        <dgm:presLayoutVars>
          <dgm:chMax val="0"/>
          <dgm:bulletEnabled val="1"/>
        </dgm:presLayoutVars>
      </dgm:prSet>
      <dgm:spPr/>
      <dgm:t>
        <a:bodyPr/>
        <a:lstStyle/>
        <a:p>
          <a:endParaRPr lang="en-US"/>
        </a:p>
      </dgm:t>
    </dgm:pt>
    <dgm:pt modelId="{E2104FEA-F0CE-4368-8654-42D0737671EE}" type="pres">
      <dgm:prSet presAssocID="{55D27B47-2836-4B9C-B76D-0B09600048FA}" presName="spacer" presStyleCnt="0"/>
      <dgm:spPr/>
    </dgm:pt>
    <dgm:pt modelId="{40F8444C-92D3-46B1-8950-C2304267456F}" type="pres">
      <dgm:prSet presAssocID="{4A4E5637-79FE-4C35-98D0-98F06D5EB5CB}" presName="parentText" presStyleLbl="node1" presStyleIdx="1" presStyleCnt="2">
        <dgm:presLayoutVars>
          <dgm:chMax val="0"/>
          <dgm:bulletEnabled val="1"/>
        </dgm:presLayoutVars>
      </dgm:prSet>
      <dgm:spPr/>
      <dgm:t>
        <a:bodyPr/>
        <a:lstStyle/>
        <a:p>
          <a:endParaRPr lang="en-US"/>
        </a:p>
      </dgm:t>
    </dgm:pt>
  </dgm:ptLst>
  <dgm:cxnLst>
    <dgm:cxn modelId="{3FD9D03B-FFB7-499D-B406-72F0E7CF9188}" srcId="{175E3DE0-C09C-4067-87DA-E367F045E58A}" destId="{AB550BA3-6F18-49CB-ACB5-97C7D751B0FA}" srcOrd="0" destOrd="0" parTransId="{1A8EFC5F-B552-4BEB-BAEA-67B21D3F4E9C}" sibTransId="{55D27B47-2836-4B9C-B76D-0B09600048FA}"/>
    <dgm:cxn modelId="{4D55C704-06CD-4D85-A675-D4D9EF41F832}" srcId="{175E3DE0-C09C-4067-87DA-E367F045E58A}" destId="{4A4E5637-79FE-4C35-98D0-98F06D5EB5CB}" srcOrd="1" destOrd="0" parTransId="{4A6343EF-F44D-4C02-8CA0-03CE27E802D9}" sibTransId="{EB09DE1E-DABC-4E61-A617-A3628221A4FE}"/>
    <dgm:cxn modelId="{9FD49379-0100-4875-B2DF-DD5FCB218A78}" type="presOf" srcId="{175E3DE0-C09C-4067-87DA-E367F045E58A}" destId="{DE53EFD0-2A91-48A5-8219-6122C25FB44A}" srcOrd="0" destOrd="0" presId="urn:microsoft.com/office/officeart/2005/8/layout/vList2"/>
    <dgm:cxn modelId="{3E5A87E7-B16A-4D76-A889-7288BC25BD74}" type="presOf" srcId="{AB550BA3-6F18-49CB-ACB5-97C7D751B0FA}" destId="{2BA2DDFA-2E66-43ED-BD79-DCFD186D8543}" srcOrd="0" destOrd="0" presId="urn:microsoft.com/office/officeart/2005/8/layout/vList2"/>
    <dgm:cxn modelId="{27B9D225-0001-423E-8AE8-C23CB6835CB6}" type="presOf" srcId="{4A4E5637-79FE-4C35-98D0-98F06D5EB5CB}" destId="{40F8444C-92D3-46B1-8950-C2304267456F}" srcOrd="0" destOrd="0" presId="urn:microsoft.com/office/officeart/2005/8/layout/vList2"/>
    <dgm:cxn modelId="{E09055E5-0791-4D68-AA9A-B8561B299E4F}" type="presParOf" srcId="{DE53EFD0-2A91-48A5-8219-6122C25FB44A}" destId="{2BA2DDFA-2E66-43ED-BD79-DCFD186D8543}" srcOrd="0" destOrd="0" presId="urn:microsoft.com/office/officeart/2005/8/layout/vList2"/>
    <dgm:cxn modelId="{0452EE31-02E6-458F-B2A9-43DB7C8CD6FD}" type="presParOf" srcId="{DE53EFD0-2A91-48A5-8219-6122C25FB44A}" destId="{E2104FEA-F0CE-4368-8654-42D0737671EE}" srcOrd="1" destOrd="0" presId="urn:microsoft.com/office/officeart/2005/8/layout/vList2"/>
    <dgm:cxn modelId="{24A45344-F111-4B0B-8D42-D2982D777EF9}" type="presParOf" srcId="{DE53EFD0-2A91-48A5-8219-6122C25FB44A}" destId="{40F8444C-92D3-46B1-8950-C230426745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373BCB-7691-4DF0-A0A5-C314B4F2C2C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0D448BC-2869-40DC-8EDC-A5A99F693B07}">
      <dgm:prSet/>
      <dgm:spPr/>
      <dgm:t>
        <a:bodyPr/>
        <a:lstStyle/>
        <a:p>
          <a:pPr rtl="0"/>
          <a:r>
            <a:rPr lang="es-ES" dirty="0" smtClean="0"/>
            <a:t>La severidad es la gravedad o el impacto (es decir, una lesión, una enfermedad) que podría producirse si se desarrolla un efecto de un modo de fallo respectivo.</a:t>
          </a:r>
          <a:endParaRPr lang="en-US" dirty="0"/>
        </a:p>
      </dgm:t>
    </dgm:pt>
    <dgm:pt modelId="{B9661935-4773-4638-8AE2-59D4F1A8DFC7}" type="parTrans" cxnId="{0DD6ED26-19E2-4ECB-B0B6-B2379BD95019}">
      <dgm:prSet/>
      <dgm:spPr/>
      <dgm:t>
        <a:bodyPr/>
        <a:lstStyle/>
        <a:p>
          <a:endParaRPr lang="en-US"/>
        </a:p>
      </dgm:t>
    </dgm:pt>
    <dgm:pt modelId="{BD84153C-E079-40BE-9818-F3800617B715}" type="sibTrans" cxnId="{0DD6ED26-19E2-4ECB-B0B6-B2379BD95019}">
      <dgm:prSet/>
      <dgm:spPr/>
      <dgm:t>
        <a:bodyPr/>
        <a:lstStyle/>
        <a:p>
          <a:endParaRPr lang="en-US"/>
        </a:p>
      </dgm:t>
    </dgm:pt>
    <dgm:pt modelId="{B9A94F73-F0B8-44E5-BF0F-5208261A90E0}">
      <dgm:prSet/>
      <dgm:spPr/>
      <dgm:t>
        <a:bodyPr/>
        <a:lstStyle/>
        <a:p>
          <a:pPr rtl="0"/>
          <a:r>
            <a:rPr lang="es-ES" dirty="0" smtClean="0"/>
            <a:t>La clasificación de severidad debe basarse en el efecto del modo de fallo, no en el modo de fallo en sí.</a:t>
          </a:r>
          <a:endParaRPr lang="en-US" dirty="0"/>
        </a:p>
      </dgm:t>
    </dgm:pt>
    <dgm:pt modelId="{9DF197CC-A01A-4C9B-80E6-01FE992D846C}" type="parTrans" cxnId="{28587C4F-752D-4EC1-A717-F04B0DF7311B}">
      <dgm:prSet/>
      <dgm:spPr/>
      <dgm:t>
        <a:bodyPr/>
        <a:lstStyle/>
        <a:p>
          <a:endParaRPr lang="en-US"/>
        </a:p>
      </dgm:t>
    </dgm:pt>
    <dgm:pt modelId="{97DAA462-4030-427D-9748-B302F8EF4137}" type="sibTrans" cxnId="{28587C4F-752D-4EC1-A717-F04B0DF7311B}">
      <dgm:prSet/>
      <dgm:spPr/>
      <dgm:t>
        <a:bodyPr/>
        <a:lstStyle/>
        <a:p>
          <a:endParaRPr lang="en-US"/>
        </a:p>
      </dgm:t>
    </dgm:pt>
    <dgm:pt modelId="{84226B38-0715-4D68-8E1B-9BF806291FBF}">
      <dgm:prSet/>
      <dgm:spPr/>
      <dgm:t>
        <a:bodyPr/>
        <a:lstStyle/>
        <a:p>
          <a:pPr rtl="0"/>
          <a:r>
            <a:rPr lang="es-ES" smtClean="0"/>
            <a:t>Las calificaciones son muy subjetivas, involucran juicio, intuición, imaginación, especialmente si el efecto nunca ha ocurrido antes.</a:t>
          </a:r>
          <a:endParaRPr lang="en-US"/>
        </a:p>
      </dgm:t>
    </dgm:pt>
    <dgm:pt modelId="{CC1F802D-423B-4C86-BC01-873B2519AB70}" type="parTrans" cxnId="{F46F12D1-E5DD-4948-880A-608BE00A32C7}">
      <dgm:prSet/>
      <dgm:spPr/>
      <dgm:t>
        <a:bodyPr/>
        <a:lstStyle/>
        <a:p>
          <a:endParaRPr lang="en-US"/>
        </a:p>
      </dgm:t>
    </dgm:pt>
    <dgm:pt modelId="{C476444A-FEC4-40D7-B962-4C47C4044022}" type="sibTrans" cxnId="{F46F12D1-E5DD-4948-880A-608BE00A32C7}">
      <dgm:prSet/>
      <dgm:spPr/>
      <dgm:t>
        <a:bodyPr/>
        <a:lstStyle/>
        <a:p>
          <a:endParaRPr lang="en-US"/>
        </a:p>
      </dgm:t>
    </dgm:pt>
    <dgm:pt modelId="{DCD49791-AAEC-4AD7-8E49-1D6787AF228D}" type="pres">
      <dgm:prSet presAssocID="{82373BCB-7691-4DF0-A0A5-C314B4F2C2C3}" presName="linear" presStyleCnt="0">
        <dgm:presLayoutVars>
          <dgm:animLvl val="lvl"/>
          <dgm:resizeHandles val="exact"/>
        </dgm:presLayoutVars>
      </dgm:prSet>
      <dgm:spPr/>
      <dgm:t>
        <a:bodyPr/>
        <a:lstStyle/>
        <a:p>
          <a:endParaRPr lang="en-US"/>
        </a:p>
      </dgm:t>
    </dgm:pt>
    <dgm:pt modelId="{E399B509-4C45-406C-A9FB-283BE803A343}" type="pres">
      <dgm:prSet presAssocID="{A0D448BC-2869-40DC-8EDC-A5A99F693B07}" presName="parentText" presStyleLbl="node1" presStyleIdx="0" presStyleCnt="3">
        <dgm:presLayoutVars>
          <dgm:chMax val="0"/>
          <dgm:bulletEnabled val="1"/>
        </dgm:presLayoutVars>
      </dgm:prSet>
      <dgm:spPr/>
      <dgm:t>
        <a:bodyPr/>
        <a:lstStyle/>
        <a:p>
          <a:endParaRPr lang="en-US"/>
        </a:p>
      </dgm:t>
    </dgm:pt>
    <dgm:pt modelId="{D1C86163-9965-4403-8F3F-5257006EFFDA}" type="pres">
      <dgm:prSet presAssocID="{BD84153C-E079-40BE-9818-F3800617B715}" presName="spacer" presStyleCnt="0"/>
      <dgm:spPr/>
    </dgm:pt>
    <dgm:pt modelId="{7F97858A-9B0B-4DA2-8197-F34B193B1EE4}" type="pres">
      <dgm:prSet presAssocID="{B9A94F73-F0B8-44E5-BF0F-5208261A90E0}" presName="parentText" presStyleLbl="node1" presStyleIdx="1" presStyleCnt="3">
        <dgm:presLayoutVars>
          <dgm:chMax val="0"/>
          <dgm:bulletEnabled val="1"/>
        </dgm:presLayoutVars>
      </dgm:prSet>
      <dgm:spPr/>
      <dgm:t>
        <a:bodyPr/>
        <a:lstStyle/>
        <a:p>
          <a:endParaRPr lang="en-US"/>
        </a:p>
      </dgm:t>
    </dgm:pt>
    <dgm:pt modelId="{7A0561E0-7F6A-4BA3-95D9-60245074DF5D}" type="pres">
      <dgm:prSet presAssocID="{97DAA462-4030-427D-9748-B302F8EF4137}" presName="spacer" presStyleCnt="0"/>
      <dgm:spPr/>
    </dgm:pt>
    <dgm:pt modelId="{630235AC-8C26-41CA-A227-4F5E3F4BB766}" type="pres">
      <dgm:prSet presAssocID="{84226B38-0715-4D68-8E1B-9BF806291FBF}" presName="parentText" presStyleLbl="node1" presStyleIdx="2" presStyleCnt="3">
        <dgm:presLayoutVars>
          <dgm:chMax val="0"/>
          <dgm:bulletEnabled val="1"/>
        </dgm:presLayoutVars>
      </dgm:prSet>
      <dgm:spPr/>
      <dgm:t>
        <a:bodyPr/>
        <a:lstStyle/>
        <a:p>
          <a:endParaRPr lang="en-US"/>
        </a:p>
      </dgm:t>
    </dgm:pt>
  </dgm:ptLst>
  <dgm:cxnLst>
    <dgm:cxn modelId="{28587C4F-752D-4EC1-A717-F04B0DF7311B}" srcId="{82373BCB-7691-4DF0-A0A5-C314B4F2C2C3}" destId="{B9A94F73-F0B8-44E5-BF0F-5208261A90E0}" srcOrd="1" destOrd="0" parTransId="{9DF197CC-A01A-4C9B-80E6-01FE992D846C}" sibTransId="{97DAA462-4030-427D-9748-B302F8EF4137}"/>
    <dgm:cxn modelId="{47E58A7D-764A-4F79-900C-E725327D924B}" type="presOf" srcId="{A0D448BC-2869-40DC-8EDC-A5A99F693B07}" destId="{E399B509-4C45-406C-A9FB-283BE803A343}" srcOrd="0" destOrd="0" presId="urn:microsoft.com/office/officeart/2005/8/layout/vList2"/>
    <dgm:cxn modelId="{4FD89C39-04A9-4A8A-962B-2BDC64719081}" type="presOf" srcId="{B9A94F73-F0B8-44E5-BF0F-5208261A90E0}" destId="{7F97858A-9B0B-4DA2-8197-F34B193B1EE4}" srcOrd="0" destOrd="0" presId="urn:microsoft.com/office/officeart/2005/8/layout/vList2"/>
    <dgm:cxn modelId="{5F81D9A9-1AD7-4608-877D-FA90E4ED9FAA}" type="presOf" srcId="{84226B38-0715-4D68-8E1B-9BF806291FBF}" destId="{630235AC-8C26-41CA-A227-4F5E3F4BB766}" srcOrd="0" destOrd="0" presId="urn:microsoft.com/office/officeart/2005/8/layout/vList2"/>
    <dgm:cxn modelId="{F46F12D1-E5DD-4948-880A-608BE00A32C7}" srcId="{82373BCB-7691-4DF0-A0A5-C314B4F2C2C3}" destId="{84226B38-0715-4D68-8E1B-9BF806291FBF}" srcOrd="2" destOrd="0" parTransId="{CC1F802D-423B-4C86-BC01-873B2519AB70}" sibTransId="{C476444A-FEC4-40D7-B962-4C47C4044022}"/>
    <dgm:cxn modelId="{0DD6ED26-19E2-4ECB-B0B6-B2379BD95019}" srcId="{82373BCB-7691-4DF0-A0A5-C314B4F2C2C3}" destId="{A0D448BC-2869-40DC-8EDC-A5A99F693B07}" srcOrd="0" destOrd="0" parTransId="{B9661935-4773-4638-8AE2-59D4F1A8DFC7}" sibTransId="{BD84153C-E079-40BE-9818-F3800617B715}"/>
    <dgm:cxn modelId="{18825EC1-47A1-4E8D-882F-A50D40E4841A}" type="presOf" srcId="{82373BCB-7691-4DF0-A0A5-C314B4F2C2C3}" destId="{DCD49791-AAEC-4AD7-8E49-1D6787AF228D}" srcOrd="0" destOrd="0" presId="urn:microsoft.com/office/officeart/2005/8/layout/vList2"/>
    <dgm:cxn modelId="{F107C214-375E-4BFA-854F-78E2C079B31B}" type="presParOf" srcId="{DCD49791-AAEC-4AD7-8E49-1D6787AF228D}" destId="{E399B509-4C45-406C-A9FB-283BE803A343}" srcOrd="0" destOrd="0" presId="urn:microsoft.com/office/officeart/2005/8/layout/vList2"/>
    <dgm:cxn modelId="{6BB71323-15D4-4DDD-9023-4E6FB0B5B5CD}" type="presParOf" srcId="{DCD49791-AAEC-4AD7-8E49-1D6787AF228D}" destId="{D1C86163-9965-4403-8F3F-5257006EFFDA}" srcOrd="1" destOrd="0" presId="urn:microsoft.com/office/officeart/2005/8/layout/vList2"/>
    <dgm:cxn modelId="{F5D4B35C-5E92-43B3-81C5-C3894DCE1DA3}" type="presParOf" srcId="{DCD49791-AAEC-4AD7-8E49-1D6787AF228D}" destId="{7F97858A-9B0B-4DA2-8197-F34B193B1EE4}" srcOrd="2" destOrd="0" presId="urn:microsoft.com/office/officeart/2005/8/layout/vList2"/>
    <dgm:cxn modelId="{7F649B80-CDEA-4973-BAE3-CE60CE0FE434}" type="presParOf" srcId="{DCD49791-AAEC-4AD7-8E49-1D6787AF228D}" destId="{7A0561E0-7F6A-4BA3-95D9-60245074DF5D}" srcOrd="3" destOrd="0" presId="urn:microsoft.com/office/officeart/2005/8/layout/vList2"/>
    <dgm:cxn modelId="{0095CB58-DF8E-4A86-9035-652363D8DD86}" type="presParOf" srcId="{DCD49791-AAEC-4AD7-8E49-1D6787AF228D}" destId="{630235AC-8C26-41CA-A227-4F5E3F4BB7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9B46CC-E172-44FA-AEFC-13F8F0D2B01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C91E80ED-B102-48C8-8249-A726DDCF2E46}">
      <dgm:prSet/>
      <dgm:spPr/>
      <dgm:t>
        <a:bodyPr/>
        <a:lstStyle/>
        <a:p>
          <a:pPr rtl="0"/>
          <a:r>
            <a:rPr lang="es-ES" dirty="0" smtClean="0"/>
            <a:t>La </a:t>
          </a:r>
          <a:r>
            <a:rPr lang="es-ES" dirty="0" err="1" smtClean="0"/>
            <a:t>detectabilidad</a:t>
          </a:r>
          <a:r>
            <a:rPr lang="es-ES" dirty="0" smtClean="0"/>
            <a:t> es la capacidad de descubrir o notar el modo de fallo.</a:t>
          </a:r>
          <a:endParaRPr lang="en-US" dirty="0"/>
        </a:p>
      </dgm:t>
    </dgm:pt>
    <dgm:pt modelId="{21D51E7B-F34B-4291-AA2B-760C223690C6}" type="parTrans" cxnId="{E51E711D-0B23-4BF1-83DE-865678674C27}">
      <dgm:prSet/>
      <dgm:spPr/>
      <dgm:t>
        <a:bodyPr/>
        <a:lstStyle/>
        <a:p>
          <a:endParaRPr lang="en-US"/>
        </a:p>
      </dgm:t>
    </dgm:pt>
    <dgm:pt modelId="{392FF698-CA64-4015-B82E-737FD217CBF9}" type="sibTrans" cxnId="{E51E711D-0B23-4BF1-83DE-865678674C27}">
      <dgm:prSet/>
      <dgm:spPr/>
      <dgm:t>
        <a:bodyPr/>
        <a:lstStyle/>
        <a:p>
          <a:endParaRPr lang="en-US"/>
        </a:p>
      </dgm:t>
    </dgm:pt>
    <dgm:pt modelId="{6779C0B5-84D7-4D46-A808-9B90E9D74C1B}">
      <dgm:prSet/>
      <dgm:spPr/>
      <dgm:t>
        <a:bodyPr/>
        <a:lstStyle/>
        <a:p>
          <a:pPr rtl="0"/>
          <a:r>
            <a:rPr lang="es-ES" dirty="0" smtClean="0"/>
            <a:t>Un índice de detección alto significa que el modo de fallo (error) no se nota fácilmente.</a:t>
          </a:r>
          <a:endParaRPr lang="en-US" dirty="0"/>
        </a:p>
      </dgm:t>
    </dgm:pt>
    <dgm:pt modelId="{2024768C-3114-4BA9-ABF0-1BB84BD3FAAA}" type="parTrans" cxnId="{DB4B806A-B8D4-40C5-80EA-02AB60D37CD7}">
      <dgm:prSet/>
      <dgm:spPr/>
      <dgm:t>
        <a:bodyPr/>
        <a:lstStyle/>
        <a:p>
          <a:endParaRPr lang="en-US"/>
        </a:p>
      </dgm:t>
    </dgm:pt>
    <dgm:pt modelId="{EAB4F7F3-2BB1-4E02-A737-754BDBA98565}" type="sibTrans" cxnId="{DB4B806A-B8D4-40C5-80EA-02AB60D37CD7}">
      <dgm:prSet/>
      <dgm:spPr/>
      <dgm:t>
        <a:bodyPr/>
        <a:lstStyle/>
        <a:p>
          <a:endParaRPr lang="en-US"/>
        </a:p>
      </dgm:t>
    </dgm:pt>
    <dgm:pt modelId="{FEE15990-5661-45DC-B26C-7C82E49C8CC9}">
      <dgm:prSet/>
      <dgm:spPr/>
      <dgm:t>
        <a:bodyPr/>
        <a:lstStyle/>
        <a:p>
          <a:pPr rtl="0"/>
          <a:r>
            <a:rPr lang="es-ES" smtClean="0"/>
            <a:t>Situación de alto riesgo para el paciente.</a:t>
          </a:r>
          <a:endParaRPr lang="en-US"/>
        </a:p>
      </dgm:t>
    </dgm:pt>
    <dgm:pt modelId="{F7265938-D5E0-4729-8B82-17F725164F26}" type="parTrans" cxnId="{BEEFAC09-C029-4D32-A0BA-66D2650C06A8}">
      <dgm:prSet/>
      <dgm:spPr/>
      <dgm:t>
        <a:bodyPr/>
        <a:lstStyle/>
        <a:p>
          <a:endParaRPr lang="en-US"/>
        </a:p>
      </dgm:t>
    </dgm:pt>
    <dgm:pt modelId="{683113AE-6445-4666-942E-93CE46CC4CA5}" type="sibTrans" cxnId="{BEEFAC09-C029-4D32-A0BA-66D2650C06A8}">
      <dgm:prSet/>
      <dgm:spPr/>
      <dgm:t>
        <a:bodyPr/>
        <a:lstStyle/>
        <a:p>
          <a:endParaRPr lang="en-US"/>
        </a:p>
      </dgm:t>
    </dgm:pt>
    <dgm:pt modelId="{4851EDD1-105B-49A6-B346-097E036E0B18}">
      <dgm:prSet/>
      <dgm:spPr/>
      <dgm:t>
        <a:bodyPr/>
        <a:lstStyle/>
        <a:p>
          <a:pPr rtl="0"/>
          <a:r>
            <a:rPr lang="es-ES" dirty="0" smtClean="0"/>
            <a:t>Un índice de detección bajo significa que el modo de fallo es certero (o razonablemente certero) para ser detectado.</a:t>
          </a:r>
          <a:endParaRPr lang="en-US" dirty="0"/>
        </a:p>
      </dgm:t>
    </dgm:pt>
    <dgm:pt modelId="{B214160D-79DA-4BEB-9049-8C315ADBCEC2}" type="parTrans" cxnId="{305815B9-50D4-43F3-8917-9D5717FF838D}">
      <dgm:prSet/>
      <dgm:spPr/>
      <dgm:t>
        <a:bodyPr/>
        <a:lstStyle/>
        <a:p>
          <a:endParaRPr lang="en-US"/>
        </a:p>
      </dgm:t>
    </dgm:pt>
    <dgm:pt modelId="{58B875F1-CBBF-49D7-A269-4B841C208A5D}" type="sibTrans" cxnId="{305815B9-50D4-43F3-8917-9D5717FF838D}">
      <dgm:prSet/>
      <dgm:spPr/>
      <dgm:t>
        <a:bodyPr/>
        <a:lstStyle/>
        <a:p>
          <a:endParaRPr lang="en-US"/>
        </a:p>
      </dgm:t>
    </dgm:pt>
    <dgm:pt modelId="{7B49F0A8-EC9B-406F-9EAB-EC937A317C42}">
      <dgm:prSet/>
      <dgm:spPr/>
      <dgm:t>
        <a:bodyPr/>
        <a:lstStyle/>
        <a:p>
          <a:pPr rtl="0"/>
          <a:r>
            <a:rPr lang="es-ES" smtClean="0"/>
            <a:t>Situación de bajo riesgo para el paciente.</a:t>
          </a:r>
          <a:r>
            <a:rPr lang="en-US" smtClean="0"/>
            <a:t>  </a:t>
          </a:r>
          <a:endParaRPr lang="en-US"/>
        </a:p>
      </dgm:t>
    </dgm:pt>
    <dgm:pt modelId="{56157044-E8BB-4D74-91D8-8109C173E914}" type="parTrans" cxnId="{1AB9919C-BF13-40F9-A053-8E2ACDB5865A}">
      <dgm:prSet/>
      <dgm:spPr/>
      <dgm:t>
        <a:bodyPr/>
        <a:lstStyle/>
        <a:p>
          <a:endParaRPr lang="en-US"/>
        </a:p>
      </dgm:t>
    </dgm:pt>
    <dgm:pt modelId="{1E609526-1327-4076-AFBD-814DC0D610E8}" type="sibTrans" cxnId="{1AB9919C-BF13-40F9-A053-8E2ACDB5865A}">
      <dgm:prSet/>
      <dgm:spPr/>
      <dgm:t>
        <a:bodyPr/>
        <a:lstStyle/>
        <a:p>
          <a:endParaRPr lang="en-US"/>
        </a:p>
      </dgm:t>
    </dgm:pt>
    <dgm:pt modelId="{B5C7A5EF-A8BB-4CD6-AAE2-A861ED35937A}" type="pres">
      <dgm:prSet presAssocID="{A19B46CC-E172-44FA-AEFC-13F8F0D2B01C}" presName="linear" presStyleCnt="0">
        <dgm:presLayoutVars>
          <dgm:animLvl val="lvl"/>
          <dgm:resizeHandles val="exact"/>
        </dgm:presLayoutVars>
      </dgm:prSet>
      <dgm:spPr/>
      <dgm:t>
        <a:bodyPr/>
        <a:lstStyle/>
        <a:p>
          <a:endParaRPr lang="en-US"/>
        </a:p>
      </dgm:t>
    </dgm:pt>
    <dgm:pt modelId="{223E5B34-AC5A-40DE-96C6-C1F46282CEC6}" type="pres">
      <dgm:prSet presAssocID="{C91E80ED-B102-48C8-8249-A726DDCF2E46}" presName="parentText" presStyleLbl="node1" presStyleIdx="0" presStyleCnt="3">
        <dgm:presLayoutVars>
          <dgm:chMax val="0"/>
          <dgm:bulletEnabled val="1"/>
        </dgm:presLayoutVars>
      </dgm:prSet>
      <dgm:spPr/>
      <dgm:t>
        <a:bodyPr/>
        <a:lstStyle/>
        <a:p>
          <a:endParaRPr lang="en-US"/>
        </a:p>
      </dgm:t>
    </dgm:pt>
    <dgm:pt modelId="{D78EC35C-091C-40D5-9288-1F09FD0C89BC}" type="pres">
      <dgm:prSet presAssocID="{392FF698-CA64-4015-B82E-737FD217CBF9}" presName="spacer" presStyleCnt="0"/>
      <dgm:spPr/>
    </dgm:pt>
    <dgm:pt modelId="{46F34F54-6132-4653-BCC3-C68D7968BE0F}" type="pres">
      <dgm:prSet presAssocID="{6779C0B5-84D7-4D46-A808-9B90E9D74C1B}" presName="parentText" presStyleLbl="node1" presStyleIdx="1" presStyleCnt="3">
        <dgm:presLayoutVars>
          <dgm:chMax val="0"/>
          <dgm:bulletEnabled val="1"/>
        </dgm:presLayoutVars>
      </dgm:prSet>
      <dgm:spPr/>
      <dgm:t>
        <a:bodyPr/>
        <a:lstStyle/>
        <a:p>
          <a:endParaRPr lang="en-US"/>
        </a:p>
      </dgm:t>
    </dgm:pt>
    <dgm:pt modelId="{CFE41F02-D8B1-403A-94A5-BA59F1E6D981}" type="pres">
      <dgm:prSet presAssocID="{6779C0B5-84D7-4D46-A808-9B90E9D74C1B}" presName="childText" presStyleLbl="revTx" presStyleIdx="0" presStyleCnt="2">
        <dgm:presLayoutVars>
          <dgm:bulletEnabled val="1"/>
        </dgm:presLayoutVars>
      </dgm:prSet>
      <dgm:spPr/>
      <dgm:t>
        <a:bodyPr/>
        <a:lstStyle/>
        <a:p>
          <a:endParaRPr lang="en-US"/>
        </a:p>
      </dgm:t>
    </dgm:pt>
    <dgm:pt modelId="{46BC6C2B-58BD-4C0B-BF5E-8EF1B9C238D4}" type="pres">
      <dgm:prSet presAssocID="{4851EDD1-105B-49A6-B346-097E036E0B18}" presName="parentText" presStyleLbl="node1" presStyleIdx="2" presStyleCnt="3">
        <dgm:presLayoutVars>
          <dgm:chMax val="0"/>
          <dgm:bulletEnabled val="1"/>
        </dgm:presLayoutVars>
      </dgm:prSet>
      <dgm:spPr/>
      <dgm:t>
        <a:bodyPr/>
        <a:lstStyle/>
        <a:p>
          <a:endParaRPr lang="en-US"/>
        </a:p>
      </dgm:t>
    </dgm:pt>
    <dgm:pt modelId="{4FC9FCAC-A191-4C0C-B69E-390856136763}" type="pres">
      <dgm:prSet presAssocID="{4851EDD1-105B-49A6-B346-097E036E0B18}" presName="childText" presStyleLbl="revTx" presStyleIdx="1" presStyleCnt="2">
        <dgm:presLayoutVars>
          <dgm:bulletEnabled val="1"/>
        </dgm:presLayoutVars>
      </dgm:prSet>
      <dgm:spPr/>
      <dgm:t>
        <a:bodyPr/>
        <a:lstStyle/>
        <a:p>
          <a:endParaRPr lang="en-US"/>
        </a:p>
      </dgm:t>
    </dgm:pt>
  </dgm:ptLst>
  <dgm:cxnLst>
    <dgm:cxn modelId="{BEEFAC09-C029-4D32-A0BA-66D2650C06A8}" srcId="{6779C0B5-84D7-4D46-A808-9B90E9D74C1B}" destId="{FEE15990-5661-45DC-B26C-7C82E49C8CC9}" srcOrd="0" destOrd="0" parTransId="{F7265938-D5E0-4729-8B82-17F725164F26}" sibTransId="{683113AE-6445-4666-942E-93CE46CC4CA5}"/>
    <dgm:cxn modelId="{9CD59C71-3CFB-4055-99B8-BA17A06A68EE}" type="presOf" srcId="{C91E80ED-B102-48C8-8249-A726DDCF2E46}" destId="{223E5B34-AC5A-40DE-96C6-C1F46282CEC6}" srcOrd="0" destOrd="0" presId="urn:microsoft.com/office/officeart/2005/8/layout/vList2"/>
    <dgm:cxn modelId="{1AB9919C-BF13-40F9-A053-8E2ACDB5865A}" srcId="{4851EDD1-105B-49A6-B346-097E036E0B18}" destId="{7B49F0A8-EC9B-406F-9EAB-EC937A317C42}" srcOrd="0" destOrd="0" parTransId="{56157044-E8BB-4D74-91D8-8109C173E914}" sibTransId="{1E609526-1327-4076-AFBD-814DC0D610E8}"/>
    <dgm:cxn modelId="{A265AEE2-4A9D-4A87-AB8C-315C0EF5EB78}" type="presOf" srcId="{4851EDD1-105B-49A6-B346-097E036E0B18}" destId="{46BC6C2B-58BD-4C0B-BF5E-8EF1B9C238D4}" srcOrd="0" destOrd="0" presId="urn:microsoft.com/office/officeart/2005/8/layout/vList2"/>
    <dgm:cxn modelId="{57527A4E-DF61-4D0A-9BEC-CCCEAF9152C8}" type="presOf" srcId="{FEE15990-5661-45DC-B26C-7C82E49C8CC9}" destId="{CFE41F02-D8B1-403A-94A5-BA59F1E6D981}" srcOrd="0" destOrd="0" presId="urn:microsoft.com/office/officeart/2005/8/layout/vList2"/>
    <dgm:cxn modelId="{305815B9-50D4-43F3-8917-9D5717FF838D}" srcId="{A19B46CC-E172-44FA-AEFC-13F8F0D2B01C}" destId="{4851EDD1-105B-49A6-B346-097E036E0B18}" srcOrd="2" destOrd="0" parTransId="{B214160D-79DA-4BEB-9049-8C315ADBCEC2}" sibTransId="{58B875F1-CBBF-49D7-A269-4B841C208A5D}"/>
    <dgm:cxn modelId="{E51E711D-0B23-4BF1-83DE-865678674C27}" srcId="{A19B46CC-E172-44FA-AEFC-13F8F0D2B01C}" destId="{C91E80ED-B102-48C8-8249-A726DDCF2E46}" srcOrd="0" destOrd="0" parTransId="{21D51E7B-F34B-4291-AA2B-760C223690C6}" sibTransId="{392FF698-CA64-4015-B82E-737FD217CBF9}"/>
    <dgm:cxn modelId="{DE8A2D35-47CA-4CA5-9A89-3EF584654A4C}" type="presOf" srcId="{7B49F0A8-EC9B-406F-9EAB-EC937A317C42}" destId="{4FC9FCAC-A191-4C0C-B69E-390856136763}" srcOrd="0" destOrd="0" presId="urn:microsoft.com/office/officeart/2005/8/layout/vList2"/>
    <dgm:cxn modelId="{E6BE9BDA-B8A0-4825-9F65-995B8528B63A}" type="presOf" srcId="{A19B46CC-E172-44FA-AEFC-13F8F0D2B01C}" destId="{B5C7A5EF-A8BB-4CD6-AAE2-A861ED35937A}" srcOrd="0" destOrd="0" presId="urn:microsoft.com/office/officeart/2005/8/layout/vList2"/>
    <dgm:cxn modelId="{DB4B806A-B8D4-40C5-80EA-02AB60D37CD7}" srcId="{A19B46CC-E172-44FA-AEFC-13F8F0D2B01C}" destId="{6779C0B5-84D7-4D46-A808-9B90E9D74C1B}" srcOrd="1" destOrd="0" parTransId="{2024768C-3114-4BA9-ABF0-1BB84BD3FAAA}" sibTransId="{EAB4F7F3-2BB1-4E02-A737-754BDBA98565}"/>
    <dgm:cxn modelId="{80E2434E-A06D-417F-9623-AF92ECF2983E}" type="presOf" srcId="{6779C0B5-84D7-4D46-A808-9B90E9D74C1B}" destId="{46F34F54-6132-4653-BCC3-C68D7968BE0F}" srcOrd="0" destOrd="0" presId="urn:microsoft.com/office/officeart/2005/8/layout/vList2"/>
    <dgm:cxn modelId="{217371BC-2148-4060-8D29-543517E2BCF9}" type="presParOf" srcId="{B5C7A5EF-A8BB-4CD6-AAE2-A861ED35937A}" destId="{223E5B34-AC5A-40DE-96C6-C1F46282CEC6}" srcOrd="0" destOrd="0" presId="urn:microsoft.com/office/officeart/2005/8/layout/vList2"/>
    <dgm:cxn modelId="{63FC32AE-EC3D-44F8-9F05-072C85614B1B}" type="presParOf" srcId="{B5C7A5EF-A8BB-4CD6-AAE2-A861ED35937A}" destId="{D78EC35C-091C-40D5-9288-1F09FD0C89BC}" srcOrd="1" destOrd="0" presId="urn:microsoft.com/office/officeart/2005/8/layout/vList2"/>
    <dgm:cxn modelId="{768A38DA-9349-4504-9105-F7673C9D2646}" type="presParOf" srcId="{B5C7A5EF-A8BB-4CD6-AAE2-A861ED35937A}" destId="{46F34F54-6132-4653-BCC3-C68D7968BE0F}" srcOrd="2" destOrd="0" presId="urn:microsoft.com/office/officeart/2005/8/layout/vList2"/>
    <dgm:cxn modelId="{7B6C5988-5777-4CE6-A00C-20C056FAFEFC}" type="presParOf" srcId="{B5C7A5EF-A8BB-4CD6-AAE2-A861ED35937A}" destId="{CFE41F02-D8B1-403A-94A5-BA59F1E6D981}" srcOrd="3" destOrd="0" presId="urn:microsoft.com/office/officeart/2005/8/layout/vList2"/>
    <dgm:cxn modelId="{32239A81-3B96-4F69-A8AD-6C3A551D14A3}" type="presParOf" srcId="{B5C7A5EF-A8BB-4CD6-AAE2-A861ED35937A}" destId="{46BC6C2B-58BD-4C0B-BF5E-8EF1B9C238D4}" srcOrd="4" destOrd="0" presId="urn:microsoft.com/office/officeart/2005/8/layout/vList2"/>
    <dgm:cxn modelId="{A0464BCA-ECC0-4307-8B52-F8F8955F3A23}" type="presParOf" srcId="{B5C7A5EF-A8BB-4CD6-AAE2-A861ED35937A}" destId="{4FC9FCAC-A191-4C0C-B69E-39085613676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DFA62C-E667-4236-A929-089237708C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E2FDA20-3AD8-4783-A2D6-C86C38B506B0}">
      <dgm:prSet custT="1"/>
      <dgm:spPr>
        <a:solidFill>
          <a:schemeClr val="accent1">
            <a:lumMod val="50000"/>
          </a:schemeClr>
        </a:solidFill>
      </dgm:spPr>
      <dgm:t>
        <a:bodyPr/>
        <a:lstStyle/>
        <a:p>
          <a:pPr rtl="0"/>
          <a:r>
            <a:rPr lang="es-ES" sz="3600" dirty="0" smtClean="0"/>
            <a:t>Al evaluar la </a:t>
          </a:r>
          <a:r>
            <a:rPr lang="es-ES" sz="3600" dirty="0" err="1" smtClean="0"/>
            <a:t>detectabilidad</a:t>
          </a:r>
          <a:r>
            <a:rPr lang="es-ES" sz="3600" dirty="0" smtClean="0"/>
            <a:t> de un modo de fallo, pregunte ...</a:t>
          </a:r>
          <a:endParaRPr lang="en-US" sz="3600" dirty="0"/>
        </a:p>
      </dgm:t>
    </dgm:pt>
    <dgm:pt modelId="{8F41D51E-1045-44B0-A592-B745FFC9A4E9}" type="parTrans" cxnId="{347BD80B-887D-47DF-9D67-5086FD4CC065}">
      <dgm:prSet/>
      <dgm:spPr/>
      <dgm:t>
        <a:bodyPr/>
        <a:lstStyle/>
        <a:p>
          <a:endParaRPr lang="en-US"/>
        </a:p>
      </dgm:t>
    </dgm:pt>
    <dgm:pt modelId="{9B4479AE-8857-4F6A-AD59-7777FB245F19}" type="sibTrans" cxnId="{347BD80B-887D-47DF-9D67-5086FD4CC065}">
      <dgm:prSet/>
      <dgm:spPr/>
      <dgm:t>
        <a:bodyPr/>
        <a:lstStyle/>
        <a:p>
          <a:endParaRPr lang="en-US"/>
        </a:p>
      </dgm:t>
    </dgm:pt>
    <dgm:pt modelId="{1E7C5980-B86B-481D-B5C0-7B5FDA64A7CD}">
      <dgm:prSet/>
      <dgm:spPr/>
      <dgm:t>
        <a:bodyPr/>
        <a:lstStyle/>
        <a:p>
          <a:pPr rtl="0"/>
          <a:r>
            <a:rPr lang="es-ES" dirty="0" smtClean="0"/>
            <a:t>¿Cuáles son los controles o barreras actuales para el modo de fallo específico identificado?</a:t>
          </a:r>
          <a:endParaRPr lang="en-US" dirty="0"/>
        </a:p>
      </dgm:t>
    </dgm:pt>
    <dgm:pt modelId="{4D8D2D24-0795-408A-9A8C-38B26E12C017}" type="parTrans" cxnId="{4807482A-37E6-4D35-B62A-C161900ADB00}">
      <dgm:prSet/>
      <dgm:spPr/>
      <dgm:t>
        <a:bodyPr/>
        <a:lstStyle/>
        <a:p>
          <a:endParaRPr lang="en-US"/>
        </a:p>
      </dgm:t>
    </dgm:pt>
    <dgm:pt modelId="{69C2D446-6DBC-419F-B914-1F30EDFD08C8}" type="sibTrans" cxnId="{4807482A-37E6-4D35-B62A-C161900ADB00}">
      <dgm:prSet/>
      <dgm:spPr/>
      <dgm:t>
        <a:bodyPr/>
        <a:lstStyle/>
        <a:p>
          <a:endParaRPr lang="en-US"/>
        </a:p>
      </dgm:t>
    </dgm:pt>
    <dgm:pt modelId="{8E173069-3361-41C7-895A-E21433EC2BE5}">
      <dgm:prSet/>
      <dgm:spPr/>
      <dgm:t>
        <a:bodyPr/>
        <a:lstStyle/>
        <a:p>
          <a:pPr rtl="0"/>
          <a:r>
            <a:rPr lang="es-ES" dirty="0" smtClean="0"/>
            <a:t>¿Cuál es la oportunidad de intervenir si la barrera detecta la falla?</a:t>
          </a:r>
          <a:endParaRPr lang="en-US" dirty="0"/>
        </a:p>
      </dgm:t>
    </dgm:pt>
    <dgm:pt modelId="{C2B38D6B-57BD-465C-80A5-6C8468CA5554}" type="parTrans" cxnId="{B2F75A0D-6205-4A34-88D4-17211B975477}">
      <dgm:prSet/>
      <dgm:spPr/>
      <dgm:t>
        <a:bodyPr/>
        <a:lstStyle/>
        <a:p>
          <a:endParaRPr lang="en-US"/>
        </a:p>
      </dgm:t>
    </dgm:pt>
    <dgm:pt modelId="{BEAA7A37-54B7-4F4A-ADCE-758A059141CC}" type="sibTrans" cxnId="{B2F75A0D-6205-4A34-88D4-17211B975477}">
      <dgm:prSet/>
      <dgm:spPr/>
      <dgm:t>
        <a:bodyPr/>
        <a:lstStyle/>
        <a:p>
          <a:endParaRPr lang="en-US"/>
        </a:p>
      </dgm:t>
    </dgm:pt>
    <dgm:pt modelId="{3494C1D7-EC6E-41D6-86F6-5032BF9349ED}" type="pres">
      <dgm:prSet presAssocID="{91DFA62C-E667-4236-A929-089237708C80}" presName="Name0" presStyleCnt="0">
        <dgm:presLayoutVars>
          <dgm:dir/>
          <dgm:animLvl val="lvl"/>
          <dgm:resizeHandles val="exact"/>
        </dgm:presLayoutVars>
      </dgm:prSet>
      <dgm:spPr/>
      <dgm:t>
        <a:bodyPr/>
        <a:lstStyle/>
        <a:p>
          <a:endParaRPr lang="en-US"/>
        </a:p>
      </dgm:t>
    </dgm:pt>
    <dgm:pt modelId="{2195B631-EADD-4B8E-ACF8-83F77BC8A056}" type="pres">
      <dgm:prSet presAssocID="{8E2FDA20-3AD8-4783-A2D6-C86C38B506B0}" presName="linNode" presStyleCnt="0"/>
      <dgm:spPr/>
    </dgm:pt>
    <dgm:pt modelId="{219D8D81-35F9-4002-88FF-52FA7DD80709}" type="pres">
      <dgm:prSet presAssocID="{8E2FDA20-3AD8-4783-A2D6-C86C38B506B0}" presName="parentText" presStyleLbl="node1" presStyleIdx="0" presStyleCnt="1">
        <dgm:presLayoutVars>
          <dgm:chMax val="1"/>
          <dgm:bulletEnabled val="1"/>
        </dgm:presLayoutVars>
      </dgm:prSet>
      <dgm:spPr/>
      <dgm:t>
        <a:bodyPr/>
        <a:lstStyle/>
        <a:p>
          <a:endParaRPr lang="en-US"/>
        </a:p>
      </dgm:t>
    </dgm:pt>
    <dgm:pt modelId="{A666B560-942D-4D93-9266-8D5FC17D7848}" type="pres">
      <dgm:prSet presAssocID="{8E2FDA20-3AD8-4783-A2D6-C86C38B506B0}" presName="descendantText" presStyleLbl="alignAccFollowNode1" presStyleIdx="0" presStyleCnt="1">
        <dgm:presLayoutVars>
          <dgm:bulletEnabled val="1"/>
        </dgm:presLayoutVars>
      </dgm:prSet>
      <dgm:spPr/>
      <dgm:t>
        <a:bodyPr/>
        <a:lstStyle/>
        <a:p>
          <a:endParaRPr lang="en-US"/>
        </a:p>
      </dgm:t>
    </dgm:pt>
  </dgm:ptLst>
  <dgm:cxnLst>
    <dgm:cxn modelId="{B78ECA85-3799-4AC2-BEAF-CFDEE0E61478}" type="presOf" srcId="{8E173069-3361-41C7-895A-E21433EC2BE5}" destId="{A666B560-942D-4D93-9266-8D5FC17D7848}" srcOrd="0" destOrd="1" presId="urn:microsoft.com/office/officeart/2005/8/layout/vList5"/>
    <dgm:cxn modelId="{B2F75A0D-6205-4A34-88D4-17211B975477}" srcId="{8E2FDA20-3AD8-4783-A2D6-C86C38B506B0}" destId="{8E173069-3361-41C7-895A-E21433EC2BE5}" srcOrd="1" destOrd="0" parTransId="{C2B38D6B-57BD-465C-80A5-6C8468CA5554}" sibTransId="{BEAA7A37-54B7-4F4A-ADCE-758A059141CC}"/>
    <dgm:cxn modelId="{79C19425-32A8-4265-B876-4051AC8B60F6}" type="presOf" srcId="{8E2FDA20-3AD8-4783-A2D6-C86C38B506B0}" destId="{219D8D81-35F9-4002-88FF-52FA7DD80709}" srcOrd="0" destOrd="0" presId="urn:microsoft.com/office/officeart/2005/8/layout/vList5"/>
    <dgm:cxn modelId="{B34262F4-C376-4A7E-9A5C-E652DC816789}" type="presOf" srcId="{91DFA62C-E667-4236-A929-089237708C80}" destId="{3494C1D7-EC6E-41D6-86F6-5032BF9349ED}" srcOrd="0" destOrd="0" presId="urn:microsoft.com/office/officeart/2005/8/layout/vList5"/>
    <dgm:cxn modelId="{4807482A-37E6-4D35-B62A-C161900ADB00}" srcId="{8E2FDA20-3AD8-4783-A2D6-C86C38B506B0}" destId="{1E7C5980-B86B-481D-B5C0-7B5FDA64A7CD}" srcOrd="0" destOrd="0" parTransId="{4D8D2D24-0795-408A-9A8C-38B26E12C017}" sibTransId="{69C2D446-6DBC-419F-B914-1F30EDFD08C8}"/>
    <dgm:cxn modelId="{347BD80B-887D-47DF-9D67-5086FD4CC065}" srcId="{91DFA62C-E667-4236-A929-089237708C80}" destId="{8E2FDA20-3AD8-4783-A2D6-C86C38B506B0}" srcOrd="0" destOrd="0" parTransId="{8F41D51E-1045-44B0-A592-B745FFC9A4E9}" sibTransId="{9B4479AE-8857-4F6A-AD59-7777FB245F19}"/>
    <dgm:cxn modelId="{ED5C7831-5A5C-4E4D-95E0-D381590EB098}" type="presOf" srcId="{1E7C5980-B86B-481D-B5C0-7B5FDA64A7CD}" destId="{A666B560-942D-4D93-9266-8D5FC17D7848}" srcOrd="0" destOrd="0" presId="urn:microsoft.com/office/officeart/2005/8/layout/vList5"/>
    <dgm:cxn modelId="{6C26389B-54F7-4322-B2E1-AC522AEB1DEF}" type="presParOf" srcId="{3494C1D7-EC6E-41D6-86F6-5032BF9349ED}" destId="{2195B631-EADD-4B8E-ACF8-83F77BC8A056}" srcOrd="0" destOrd="0" presId="urn:microsoft.com/office/officeart/2005/8/layout/vList5"/>
    <dgm:cxn modelId="{BB68909E-68E1-484B-BCAA-919938845DD2}" type="presParOf" srcId="{2195B631-EADD-4B8E-ACF8-83F77BC8A056}" destId="{219D8D81-35F9-4002-88FF-52FA7DD80709}" srcOrd="0" destOrd="0" presId="urn:microsoft.com/office/officeart/2005/8/layout/vList5"/>
    <dgm:cxn modelId="{0E5FE33E-7EE5-44C8-9030-AD9F275E10A0}" type="presParOf" srcId="{2195B631-EADD-4B8E-ACF8-83F77BC8A056}" destId="{A666B560-942D-4D93-9266-8D5FC17D784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4A939-EC04-449E-BDFF-1983FA6400FC}">
      <dsp:nvSpPr>
        <dsp:cNvPr id="0" name=""/>
        <dsp:cNvSpPr/>
      </dsp:nvSpPr>
      <dsp:spPr>
        <a:xfrm>
          <a:off x="4410" y="34240"/>
          <a:ext cx="2652246" cy="720000"/>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s-ES" sz="2500" kern="1200" dirty="0" err="1" smtClean="0"/>
            <a:t>Failure</a:t>
          </a:r>
          <a:r>
            <a:rPr lang="es-ES" sz="2500" kern="1200" dirty="0" smtClean="0"/>
            <a:t> (F)</a:t>
          </a:r>
          <a:endParaRPr lang="en-US" sz="2500" kern="1200" dirty="0"/>
        </a:p>
      </dsp:txBody>
      <dsp:txXfrm>
        <a:off x="4410" y="34240"/>
        <a:ext cx="2652246" cy="720000"/>
      </dsp:txXfrm>
    </dsp:sp>
    <dsp:sp modelId="{20D5B693-918A-4FB4-A16E-65239525BF44}">
      <dsp:nvSpPr>
        <dsp:cNvPr id="0" name=""/>
        <dsp:cNvSpPr/>
      </dsp:nvSpPr>
      <dsp:spPr>
        <a:xfrm>
          <a:off x="4410" y="754240"/>
          <a:ext cx="2652246" cy="3774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dirty="0" smtClean="0"/>
            <a:t> Cuando un sistema o parte del sistema se ejecuta en una manera que no es la esperada o deseada</a:t>
          </a:r>
          <a:endParaRPr lang="en-US" sz="2500" kern="1200" dirty="0"/>
        </a:p>
        <a:p>
          <a:pPr marL="228600" lvl="1" indent="-228600" algn="l" defTabSz="1111250">
            <a:lnSpc>
              <a:spcPct val="90000"/>
            </a:lnSpc>
            <a:spcBef>
              <a:spcPct val="0"/>
            </a:spcBef>
            <a:spcAft>
              <a:spcPct val="15000"/>
            </a:spcAft>
            <a:buChar char="••"/>
          </a:pPr>
          <a:endParaRPr lang="en-US" sz="2500" kern="1200"/>
        </a:p>
      </dsp:txBody>
      <dsp:txXfrm>
        <a:off x="4410" y="754240"/>
        <a:ext cx="2652246" cy="3774375"/>
      </dsp:txXfrm>
    </dsp:sp>
    <dsp:sp modelId="{F11F0C36-FA01-4D09-9251-D9285E43AFE0}">
      <dsp:nvSpPr>
        <dsp:cNvPr id="0" name=""/>
        <dsp:cNvSpPr/>
      </dsp:nvSpPr>
      <dsp:spPr>
        <a:xfrm>
          <a:off x="3027972" y="34240"/>
          <a:ext cx="2652246" cy="720000"/>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s-ES" sz="2500" kern="1200" dirty="0" err="1" smtClean="0"/>
            <a:t>Mode</a:t>
          </a:r>
          <a:r>
            <a:rPr lang="es-ES" sz="2500" kern="1200" dirty="0" smtClean="0"/>
            <a:t> (M)</a:t>
          </a:r>
          <a:endParaRPr lang="en-US" sz="2500" kern="1200" dirty="0"/>
        </a:p>
      </dsp:txBody>
      <dsp:txXfrm>
        <a:off x="3027972" y="34240"/>
        <a:ext cx="2652246" cy="720000"/>
      </dsp:txXfrm>
    </dsp:sp>
    <dsp:sp modelId="{83AA9190-7005-42C3-95A2-E1AA83583EE3}">
      <dsp:nvSpPr>
        <dsp:cNvPr id="0" name=""/>
        <dsp:cNvSpPr/>
      </dsp:nvSpPr>
      <dsp:spPr>
        <a:xfrm>
          <a:off x="3027972" y="754240"/>
          <a:ext cx="2652246" cy="3774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dirty="0" smtClean="0"/>
            <a:t>La manera en que algo, tal como fallo, puede ocurrir. </a:t>
          </a:r>
          <a:endParaRPr lang="en-US" sz="2500" kern="1200" dirty="0"/>
        </a:p>
        <a:p>
          <a:pPr marL="228600" lvl="1" indent="-228600" algn="l" defTabSz="1111250">
            <a:lnSpc>
              <a:spcPct val="90000"/>
            </a:lnSpc>
            <a:spcBef>
              <a:spcPct val="0"/>
            </a:spcBef>
            <a:spcAft>
              <a:spcPct val="15000"/>
            </a:spcAft>
            <a:buChar char="••"/>
          </a:pPr>
          <a:r>
            <a:rPr lang="es-ES" sz="2500" kern="1200" dirty="0" smtClean="0"/>
            <a:t>El modo de fallo es la manera en que algo puede fallar.</a:t>
          </a:r>
          <a:endParaRPr lang="en-US" sz="2500" kern="1200" dirty="0"/>
        </a:p>
        <a:p>
          <a:pPr marL="228600" lvl="1" indent="-228600" algn="l" defTabSz="1111250">
            <a:lnSpc>
              <a:spcPct val="90000"/>
            </a:lnSpc>
            <a:spcBef>
              <a:spcPct val="0"/>
            </a:spcBef>
            <a:spcAft>
              <a:spcPct val="15000"/>
            </a:spcAft>
            <a:buChar char="••"/>
          </a:pPr>
          <a:endParaRPr lang="en-US" sz="2500" kern="1200" dirty="0"/>
        </a:p>
      </dsp:txBody>
      <dsp:txXfrm>
        <a:off x="3027972" y="754240"/>
        <a:ext cx="2652246" cy="3774375"/>
      </dsp:txXfrm>
    </dsp:sp>
    <dsp:sp modelId="{D26B6681-66F1-4DB3-A358-BC41F544F6A8}">
      <dsp:nvSpPr>
        <dsp:cNvPr id="0" name=""/>
        <dsp:cNvSpPr/>
      </dsp:nvSpPr>
      <dsp:spPr>
        <a:xfrm>
          <a:off x="6051533" y="34240"/>
          <a:ext cx="2652246" cy="720000"/>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s-ES" sz="2500" kern="1200" dirty="0" err="1" smtClean="0"/>
            <a:t>Effect</a:t>
          </a:r>
          <a:r>
            <a:rPr lang="es-ES" sz="2500" kern="1200" dirty="0" smtClean="0"/>
            <a:t> (E)</a:t>
          </a:r>
          <a:endParaRPr lang="en-US" sz="2500" kern="1200" dirty="0"/>
        </a:p>
      </dsp:txBody>
      <dsp:txXfrm>
        <a:off x="6051533" y="34240"/>
        <a:ext cx="2652246" cy="720000"/>
      </dsp:txXfrm>
    </dsp:sp>
    <dsp:sp modelId="{DE9DBAFB-FF50-4FDA-BCD4-DB204BC1E36F}">
      <dsp:nvSpPr>
        <dsp:cNvPr id="0" name=""/>
        <dsp:cNvSpPr/>
      </dsp:nvSpPr>
      <dsp:spPr>
        <a:xfrm>
          <a:off x="6051533" y="754240"/>
          <a:ext cx="2652246" cy="3774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dirty="0" smtClean="0"/>
            <a:t>El resultado o consecuencia de un modo de fallo.</a:t>
          </a:r>
          <a:endParaRPr lang="en-US" sz="2500" kern="1200" dirty="0"/>
        </a:p>
        <a:p>
          <a:pPr marL="228600" lvl="1" indent="-228600" algn="l" defTabSz="1111250">
            <a:lnSpc>
              <a:spcPct val="90000"/>
            </a:lnSpc>
            <a:spcBef>
              <a:spcPct val="0"/>
            </a:spcBef>
            <a:spcAft>
              <a:spcPct val="15000"/>
            </a:spcAft>
            <a:buChar char="••"/>
          </a:pPr>
          <a:endParaRPr lang="en-US" sz="2500" kern="1200"/>
        </a:p>
      </dsp:txBody>
      <dsp:txXfrm>
        <a:off x="6051533" y="754240"/>
        <a:ext cx="2652246" cy="3774375"/>
      </dsp:txXfrm>
    </dsp:sp>
    <dsp:sp modelId="{629EF5EE-BE46-4DBA-BEDD-3E7D73E69588}">
      <dsp:nvSpPr>
        <dsp:cNvPr id="0" name=""/>
        <dsp:cNvSpPr/>
      </dsp:nvSpPr>
      <dsp:spPr>
        <a:xfrm>
          <a:off x="9075094" y="34240"/>
          <a:ext cx="2652246" cy="720000"/>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s-ES" sz="2500" kern="1200" dirty="0" err="1" smtClean="0"/>
            <a:t>Analysis</a:t>
          </a:r>
          <a:r>
            <a:rPr lang="es-ES" sz="2500" kern="1200" dirty="0" smtClean="0"/>
            <a:t> (A)</a:t>
          </a:r>
          <a:endParaRPr lang="en-US" sz="2500" kern="1200" dirty="0"/>
        </a:p>
      </dsp:txBody>
      <dsp:txXfrm>
        <a:off x="9075094" y="34240"/>
        <a:ext cx="2652246" cy="720000"/>
      </dsp:txXfrm>
    </dsp:sp>
    <dsp:sp modelId="{7B10F8A9-9CCC-411C-8742-8B15E2D964C6}">
      <dsp:nvSpPr>
        <dsp:cNvPr id="0" name=""/>
        <dsp:cNvSpPr/>
      </dsp:nvSpPr>
      <dsp:spPr>
        <a:xfrm>
          <a:off x="9075094" y="754240"/>
          <a:ext cx="2652246" cy="3774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dirty="0" smtClean="0"/>
            <a:t>Evaluación detallada de los elementos o estructura de un proceso.</a:t>
          </a:r>
          <a:endParaRPr lang="en-US" sz="2500" kern="1200" dirty="0"/>
        </a:p>
        <a:p>
          <a:pPr marL="228600" lvl="1" indent="-228600" algn="l" defTabSz="1111250">
            <a:lnSpc>
              <a:spcPct val="90000"/>
            </a:lnSpc>
            <a:spcBef>
              <a:spcPct val="0"/>
            </a:spcBef>
            <a:spcAft>
              <a:spcPct val="15000"/>
            </a:spcAft>
            <a:buChar char="••"/>
          </a:pPr>
          <a:endParaRPr lang="en-US" sz="2500" kern="1200"/>
        </a:p>
      </dsp:txBody>
      <dsp:txXfrm>
        <a:off x="9075094" y="754240"/>
        <a:ext cx="2652246" cy="3774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D78A7-EB70-4E82-9E4F-B613EE7FE383}">
      <dsp:nvSpPr>
        <dsp:cNvPr id="0" name=""/>
        <dsp:cNvSpPr/>
      </dsp:nvSpPr>
      <dsp:spPr>
        <a:xfrm>
          <a:off x="2343902" y="4227088"/>
          <a:ext cx="4709255"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75A89-7650-478E-B3FA-44DD0B05FD0F}">
      <dsp:nvSpPr>
        <dsp:cNvPr id="0" name=""/>
        <dsp:cNvSpPr/>
      </dsp:nvSpPr>
      <dsp:spPr>
        <a:xfrm>
          <a:off x="2343902" y="3432767"/>
          <a:ext cx="3979501"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C9086-9AEA-41B5-889C-F181916B293C}">
      <dsp:nvSpPr>
        <dsp:cNvPr id="0" name=""/>
        <dsp:cNvSpPr/>
      </dsp:nvSpPr>
      <dsp:spPr>
        <a:xfrm>
          <a:off x="2343902" y="2322576"/>
          <a:ext cx="3716121"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AC5A1-A21F-4B40-915A-7228B30B895B}">
      <dsp:nvSpPr>
        <dsp:cNvPr id="0" name=""/>
        <dsp:cNvSpPr/>
      </dsp:nvSpPr>
      <dsp:spPr>
        <a:xfrm>
          <a:off x="2343902" y="1212384"/>
          <a:ext cx="3979501"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B656F-A232-4DD9-A5AB-D3BD87FCFD49}">
      <dsp:nvSpPr>
        <dsp:cNvPr id="0" name=""/>
        <dsp:cNvSpPr/>
      </dsp:nvSpPr>
      <dsp:spPr>
        <a:xfrm>
          <a:off x="2343902" y="418063"/>
          <a:ext cx="4709255"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33C643-11D9-4D96-88A3-4617265F46E2}">
      <dsp:nvSpPr>
        <dsp:cNvPr id="0" name=""/>
        <dsp:cNvSpPr/>
      </dsp:nvSpPr>
      <dsp:spPr>
        <a:xfrm>
          <a:off x="230219" y="182879"/>
          <a:ext cx="4227367" cy="427939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950548-5FDC-49AD-A626-39652A9342C3}">
      <dsp:nvSpPr>
        <dsp:cNvPr id="0" name=""/>
        <dsp:cNvSpPr/>
      </dsp:nvSpPr>
      <dsp:spPr>
        <a:xfrm>
          <a:off x="963482" y="676661"/>
          <a:ext cx="2736462" cy="1159838"/>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422400" rtl="0">
            <a:lnSpc>
              <a:spcPct val="90000"/>
            </a:lnSpc>
            <a:spcBef>
              <a:spcPct val="0"/>
            </a:spcBef>
            <a:spcAft>
              <a:spcPct val="35000"/>
            </a:spcAft>
          </a:pPr>
          <a:r>
            <a:rPr lang="es-ES" sz="3200" kern="1200" dirty="0" smtClean="0">
              <a:solidFill>
                <a:schemeClr val="bg1"/>
              </a:solidFill>
            </a:rPr>
            <a:t>Ingenieros de todo el mundo</a:t>
          </a:r>
          <a:endParaRPr lang="en-US" sz="3200" kern="1200" dirty="0">
            <a:solidFill>
              <a:schemeClr val="bg1"/>
            </a:solidFill>
          </a:endParaRPr>
        </a:p>
      </dsp:txBody>
      <dsp:txXfrm>
        <a:off x="963482" y="676661"/>
        <a:ext cx="2736462" cy="1159838"/>
      </dsp:txXfrm>
    </dsp:sp>
    <dsp:sp modelId="{89B385AC-98B0-474E-BFE4-F5BC745A7B3F}">
      <dsp:nvSpPr>
        <dsp:cNvPr id="0" name=""/>
        <dsp:cNvSpPr/>
      </dsp:nvSpPr>
      <dsp:spPr>
        <a:xfrm>
          <a:off x="7064863" y="0"/>
          <a:ext cx="836127" cy="83612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449B0E-91C4-46CB-9C15-F882EF1D01F5}">
      <dsp:nvSpPr>
        <dsp:cNvPr id="0" name=""/>
        <dsp:cNvSpPr/>
      </dsp:nvSpPr>
      <dsp:spPr>
        <a:xfrm>
          <a:off x="8065575" y="82304"/>
          <a:ext cx="1499114" cy="70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ctr" anchorCtr="0">
          <a:noAutofit/>
        </a:bodyPr>
        <a:lstStyle/>
        <a:p>
          <a:pPr lvl="0" algn="l" defTabSz="1155700" rtl="0">
            <a:lnSpc>
              <a:spcPct val="90000"/>
            </a:lnSpc>
            <a:spcBef>
              <a:spcPct val="0"/>
            </a:spcBef>
            <a:spcAft>
              <a:spcPct val="35000"/>
            </a:spcAft>
          </a:pPr>
          <a:r>
            <a:rPr lang="es-ES" sz="2600" kern="1200" dirty="0" smtClean="0"/>
            <a:t>Aviación</a:t>
          </a:r>
          <a:endParaRPr lang="en-US" sz="2600" kern="1200" dirty="0"/>
        </a:p>
      </dsp:txBody>
      <dsp:txXfrm>
        <a:off x="8065575" y="82304"/>
        <a:ext cx="1499114" cy="708107"/>
      </dsp:txXfrm>
    </dsp:sp>
    <dsp:sp modelId="{7C14CF49-6896-493D-98B3-9A2EB5769157}">
      <dsp:nvSpPr>
        <dsp:cNvPr id="0" name=""/>
        <dsp:cNvSpPr/>
      </dsp:nvSpPr>
      <dsp:spPr>
        <a:xfrm>
          <a:off x="6353689" y="806524"/>
          <a:ext cx="798969" cy="7934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7A301-0033-41AD-9DB3-BCD633CCD933}">
      <dsp:nvSpPr>
        <dsp:cNvPr id="0" name=""/>
        <dsp:cNvSpPr/>
      </dsp:nvSpPr>
      <dsp:spPr>
        <a:xfrm>
          <a:off x="7372408" y="885759"/>
          <a:ext cx="3189908" cy="836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ctr" anchorCtr="0">
          <a:noAutofit/>
        </a:bodyPr>
        <a:lstStyle/>
        <a:p>
          <a:pPr lvl="0" algn="l" defTabSz="1155700" rtl="0">
            <a:lnSpc>
              <a:spcPct val="90000"/>
            </a:lnSpc>
            <a:spcBef>
              <a:spcPct val="0"/>
            </a:spcBef>
            <a:spcAft>
              <a:spcPct val="35000"/>
            </a:spcAft>
          </a:pPr>
          <a:r>
            <a:rPr lang="es-ES" sz="2600" kern="1200" dirty="0" smtClean="0"/>
            <a:t>La energía nuclear</a:t>
          </a:r>
          <a:endParaRPr lang="en-US" sz="2600" kern="1200" dirty="0"/>
        </a:p>
      </dsp:txBody>
      <dsp:txXfrm>
        <a:off x="7372408" y="885759"/>
        <a:ext cx="3189908" cy="836127"/>
      </dsp:txXfrm>
    </dsp:sp>
    <dsp:sp modelId="{D8473317-0AC0-4A16-9067-B9811C049891}">
      <dsp:nvSpPr>
        <dsp:cNvPr id="0" name=""/>
        <dsp:cNvSpPr/>
      </dsp:nvSpPr>
      <dsp:spPr>
        <a:xfrm>
          <a:off x="6090008" y="1941092"/>
          <a:ext cx="836127" cy="83612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67DDA4-9597-435A-8D86-60D973B2B59D}">
      <dsp:nvSpPr>
        <dsp:cNvPr id="0" name=""/>
        <dsp:cNvSpPr/>
      </dsp:nvSpPr>
      <dsp:spPr>
        <a:xfrm>
          <a:off x="7017595" y="1959378"/>
          <a:ext cx="2144476" cy="836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ctr" anchorCtr="0">
          <a:noAutofit/>
        </a:bodyPr>
        <a:lstStyle/>
        <a:p>
          <a:pPr lvl="0" algn="l" defTabSz="1155700" rtl="0">
            <a:lnSpc>
              <a:spcPct val="90000"/>
            </a:lnSpc>
            <a:spcBef>
              <a:spcPct val="0"/>
            </a:spcBef>
            <a:spcAft>
              <a:spcPct val="35000"/>
            </a:spcAft>
          </a:pPr>
          <a:r>
            <a:rPr lang="es-ES" sz="2600" kern="1200" dirty="0" smtClean="0"/>
            <a:t>Aeroespacial</a:t>
          </a:r>
          <a:endParaRPr lang="en-US" sz="2600" kern="1200" dirty="0"/>
        </a:p>
      </dsp:txBody>
      <dsp:txXfrm>
        <a:off x="7017595" y="1959378"/>
        <a:ext cx="2144476" cy="836127"/>
      </dsp:txXfrm>
    </dsp:sp>
    <dsp:sp modelId="{31AE39BE-6EB0-4903-8664-9FCE0102D197}">
      <dsp:nvSpPr>
        <dsp:cNvPr id="0" name=""/>
        <dsp:cNvSpPr/>
      </dsp:nvSpPr>
      <dsp:spPr>
        <a:xfrm>
          <a:off x="6307668" y="3018641"/>
          <a:ext cx="836127" cy="83612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1E3BFB-47E4-4E22-8188-467BFF602880}">
      <dsp:nvSpPr>
        <dsp:cNvPr id="0" name=""/>
        <dsp:cNvSpPr/>
      </dsp:nvSpPr>
      <dsp:spPr>
        <a:xfrm>
          <a:off x="7221181" y="2945489"/>
          <a:ext cx="4041623" cy="836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ctr" anchorCtr="0">
          <a:noAutofit/>
        </a:bodyPr>
        <a:lstStyle/>
        <a:p>
          <a:pPr lvl="0" algn="l" defTabSz="1155700" rtl="0">
            <a:lnSpc>
              <a:spcPct val="90000"/>
            </a:lnSpc>
            <a:spcBef>
              <a:spcPct val="0"/>
            </a:spcBef>
            <a:spcAft>
              <a:spcPct val="35000"/>
            </a:spcAft>
          </a:pPr>
          <a:r>
            <a:rPr lang="es-ES" sz="2600" kern="1200" dirty="0" smtClean="0"/>
            <a:t>Industrias de procesos químicos</a:t>
          </a:r>
          <a:endParaRPr lang="en-US" sz="2600" kern="1200" dirty="0"/>
        </a:p>
      </dsp:txBody>
      <dsp:txXfrm>
        <a:off x="7221181" y="2945489"/>
        <a:ext cx="4041623" cy="836127"/>
      </dsp:txXfrm>
    </dsp:sp>
    <dsp:sp modelId="{C90DD378-47D1-4870-AA32-CE6D6A2751B1}">
      <dsp:nvSpPr>
        <dsp:cNvPr id="0" name=""/>
        <dsp:cNvSpPr/>
      </dsp:nvSpPr>
      <dsp:spPr>
        <a:xfrm>
          <a:off x="6845405" y="3809024"/>
          <a:ext cx="836127" cy="83612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9000" r="-5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154AD-E1B1-40BB-A8CE-2DC5CF779806}">
      <dsp:nvSpPr>
        <dsp:cNvPr id="0" name=""/>
        <dsp:cNvSpPr/>
      </dsp:nvSpPr>
      <dsp:spPr>
        <a:xfrm>
          <a:off x="7692298" y="3809024"/>
          <a:ext cx="3993734" cy="836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0" rIns="95250" bIns="0" numCol="1" spcCol="1270" anchor="ctr" anchorCtr="0">
          <a:noAutofit/>
        </a:bodyPr>
        <a:lstStyle/>
        <a:p>
          <a:pPr lvl="0" algn="l" defTabSz="1111250" rtl="0">
            <a:lnSpc>
              <a:spcPct val="90000"/>
            </a:lnSpc>
            <a:spcBef>
              <a:spcPct val="0"/>
            </a:spcBef>
            <a:spcAft>
              <a:spcPct val="35000"/>
            </a:spcAft>
          </a:pPr>
          <a:r>
            <a:rPr lang="es-ES" sz="2500" kern="1200" dirty="0" smtClean="0"/>
            <a:t>Industrias automotrices</a:t>
          </a:r>
          <a:endParaRPr lang="en-US" sz="2500" kern="1200" dirty="0"/>
        </a:p>
      </dsp:txBody>
      <dsp:txXfrm>
        <a:off x="7692298" y="3809024"/>
        <a:ext cx="3993734" cy="836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2F7D-3990-4F3C-A69C-2B4C557F35AB}">
      <dsp:nvSpPr>
        <dsp:cNvPr id="0" name=""/>
        <dsp:cNvSpPr/>
      </dsp:nvSpPr>
      <dsp:spPr>
        <a:xfrm rot="5400000">
          <a:off x="5958098" y="-1692110"/>
          <a:ext cx="3397168" cy="746719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s-ES" sz="3000" kern="1200" dirty="0" smtClean="0"/>
            <a:t>Estime la probabilidad, es decir, la ocurrencia (O) para cada modo de fallo</a:t>
          </a:r>
          <a:endParaRPr lang="en-US" sz="3000" kern="1200" dirty="0"/>
        </a:p>
        <a:p>
          <a:pPr marL="285750" lvl="1" indent="-285750" algn="l" defTabSz="1333500" rtl="0">
            <a:lnSpc>
              <a:spcPct val="90000"/>
            </a:lnSpc>
            <a:spcBef>
              <a:spcPct val="0"/>
            </a:spcBef>
            <a:spcAft>
              <a:spcPct val="15000"/>
            </a:spcAft>
            <a:buChar char="••"/>
          </a:pPr>
          <a:r>
            <a:rPr lang="en-US" sz="3000" kern="1200" dirty="0" err="1" smtClean="0"/>
            <a:t>Estime</a:t>
          </a:r>
          <a:r>
            <a:rPr lang="en-US" sz="3000" kern="1200" dirty="0" smtClean="0"/>
            <a:t> la </a:t>
          </a:r>
          <a:r>
            <a:rPr lang="en-US" sz="3000" kern="1200" dirty="0" err="1" smtClean="0"/>
            <a:t>severidad</a:t>
          </a:r>
          <a:r>
            <a:rPr lang="en-US" sz="3000" kern="1200" dirty="0" smtClean="0"/>
            <a:t> (S) de </a:t>
          </a:r>
          <a:r>
            <a:rPr lang="en-US" sz="3000" kern="1200" dirty="0" err="1" smtClean="0"/>
            <a:t>cada</a:t>
          </a:r>
          <a:r>
            <a:rPr lang="en-US" sz="3000" kern="1200" dirty="0" smtClean="0"/>
            <a:t> </a:t>
          </a:r>
          <a:r>
            <a:rPr lang="en-US" sz="3000" kern="1200" dirty="0" err="1" smtClean="0"/>
            <a:t>efecto</a:t>
          </a:r>
          <a:endParaRPr lang="en-US" sz="3000" kern="1200" dirty="0"/>
        </a:p>
        <a:p>
          <a:pPr marL="285750" lvl="1" indent="-285750" algn="l" defTabSz="1333500" rtl="0">
            <a:lnSpc>
              <a:spcPct val="90000"/>
            </a:lnSpc>
            <a:spcBef>
              <a:spcPct val="0"/>
            </a:spcBef>
            <a:spcAft>
              <a:spcPct val="15000"/>
            </a:spcAft>
            <a:buChar char="••"/>
          </a:pPr>
          <a:r>
            <a:rPr lang="es-ES" sz="3000" kern="1200" dirty="0" smtClean="0"/>
            <a:t>Estime la probabilidad de la falla como se detectó (D)</a:t>
          </a:r>
          <a:endParaRPr lang="en-US" sz="3000" kern="1200" dirty="0"/>
        </a:p>
      </dsp:txBody>
      <dsp:txXfrm rot="-5400000">
        <a:off x="3923083" y="508741"/>
        <a:ext cx="7301363" cy="3065496"/>
      </dsp:txXfrm>
    </dsp:sp>
    <dsp:sp modelId="{07A2FA8E-3C03-42C5-AE4B-813486B2F768}">
      <dsp:nvSpPr>
        <dsp:cNvPr id="0" name=""/>
        <dsp:cNvSpPr/>
      </dsp:nvSpPr>
      <dsp:spPr>
        <a:xfrm>
          <a:off x="96868" y="76208"/>
          <a:ext cx="3826213" cy="3930560"/>
        </a:xfrm>
        <a:prstGeom prst="roundRect">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s-ES" sz="3600" kern="1200" dirty="0" smtClean="0"/>
            <a:t>Enumere los efectos potenciales de cada modo de falla y ...</a:t>
          </a:r>
          <a:endParaRPr lang="en-US" sz="3600" kern="1200" dirty="0"/>
        </a:p>
      </dsp:txBody>
      <dsp:txXfrm>
        <a:off x="283648" y="262988"/>
        <a:ext cx="3452653" cy="3557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2DDFA-2E66-43ED-BD79-DCFD186D8543}">
      <dsp:nvSpPr>
        <dsp:cNvPr id="0" name=""/>
        <dsp:cNvSpPr/>
      </dsp:nvSpPr>
      <dsp:spPr>
        <a:xfrm>
          <a:off x="0" y="14687"/>
          <a:ext cx="9613860" cy="1737450"/>
        </a:xfrm>
        <a:prstGeom prst="roundRect">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s-ES" sz="3300" kern="1200" dirty="0" smtClean="0"/>
            <a:t>Si ha ocurrido un modo de fallo en el pasado, los datos son muy útiles para determinar la probabilidad de ocurrencia.</a:t>
          </a:r>
          <a:endParaRPr lang="en-US" sz="3300" kern="1200" dirty="0"/>
        </a:p>
      </dsp:txBody>
      <dsp:txXfrm>
        <a:off x="84815" y="99502"/>
        <a:ext cx="9444230" cy="1567820"/>
      </dsp:txXfrm>
    </dsp:sp>
    <dsp:sp modelId="{40F8444C-92D3-46B1-8950-C2304267456F}">
      <dsp:nvSpPr>
        <dsp:cNvPr id="0" name=""/>
        <dsp:cNvSpPr/>
      </dsp:nvSpPr>
      <dsp:spPr>
        <a:xfrm>
          <a:off x="0" y="1847178"/>
          <a:ext cx="9613860" cy="1737450"/>
        </a:xfrm>
        <a:prstGeom prst="roundRect">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s-ES" sz="3300" kern="1200" dirty="0" smtClean="0"/>
            <a:t>Si los datos "buenos" no están disponibles, se debe utilizar el "juicio profesional".</a:t>
          </a:r>
          <a:endParaRPr lang="en-US" sz="3300" kern="1200" dirty="0"/>
        </a:p>
      </dsp:txBody>
      <dsp:txXfrm>
        <a:off x="84815" y="1931993"/>
        <a:ext cx="9444230" cy="15678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9B509-4C45-406C-A9FB-283BE803A343}">
      <dsp:nvSpPr>
        <dsp:cNvPr id="0" name=""/>
        <dsp:cNvSpPr/>
      </dsp:nvSpPr>
      <dsp:spPr>
        <a:xfrm>
          <a:off x="0" y="79784"/>
          <a:ext cx="10725150" cy="1474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dirty="0" smtClean="0"/>
            <a:t>La severidad es la gravedad o el impacto (es decir, una lesión, una enfermedad) que podría producirse si se desarrolla un efecto de un modo de fallo respectivo.</a:t>
          </a:r>
          <a:endParaRPr lang="en-US" sz="2800" kern="1200" dirty="0"/>
        </a:p>
      </dsp:txBody>
      <dsp:txXfrm>
        <a:off x="71965" y="151749"/>
        <a:ext cx="10581220" cy="1330270"/>
      </dsp:txXfrm>
    </dsp:sp>
    <dsp:sp modelId="{7F97858A-9B0B-4DA2-8197-F34B193B1EE4}">
      <dsp:nvSpPr>
        <dsp:cNvPr id="0" name=""/>
        <dsp:cNvSpPr/>
      </dsp:nvSpPr>
      <dsp:spPr>
        <a:xfrm>
          <a:off x="0" y="1634624"/>
          <a:ext cx="10725150" cy="1474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dirty="0" smtClean="0"/>
            <a:t>La clasificación de severidad debe basarse en el efecto del modo de fallo, no en el modo de fallo en sí.</a:t>
          </a:r>
          <a:endParaRPr lang="en-US" sz="2800" kern="1200" dirty="0"/>
        </a:p>
      </dsp:txBody>
      <dsp:txXfrm>
        <a:off x="71965" y="1706589"/>
        <a:ext cx="10581220" cy="1330270"/>
      </dsp:txXfrm>
    </dsp:sp>
    <dsp:sp modelId="{630235AC-8C26-41CA-A227-4F5E3F4BB766}">
      <dsp:nvSpPr>
        <dsp:cNvPr id="0" name=""/>
        <dsp:cNvSpPr/>
      </dsp:nvSpPr>
      <dsp:spPr>
        <a:xfrm>
          <a:off x="0" y="3189465"/>
          <a:ext cx="10725150" cy="1474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smtClean="0"/>
            <a:t>Las calificaciones son muy subjetivas, involucran juicio, intuición, imaginación, especialmente si el efecto nunca ha ocurrido antes.</a:t>
          </a:r>
          <a:endParaRPr lang="en-US" sz="2800" kern="1200"/>
        </a:p>
      </dsp:txBody>
      <dsp:txXfrm>
        <a:off x="71965" y="3261430"/>
        <a:ext cx="10581220" cy="1330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E5B34-AC5A-40DE-96C6-C1F46282CEC6}">
      <dsp:nvSpPr>
        <dsp:cNvPr id="0" name=""/>
        <dsp:cNvSpPr/>
      </dsp:nvSpPr>
      <dsp:spPr>
        <a:xfrm>
          <a:off x="0" y="41887"/>
          <a:ext cx="10930654" cy="11582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ES" sz="3000" kern="1200" dirty="0" smtClean="0"/>
            <a:t>La </a:t>
          </a:r>
          <a:r>
            <a:rPr lang="es-ES" sz="3000" kern="1200" dirty="0" err="1" smtClean="0"/>
            <a:t>detectabilidad</a:t>
          </a:r>
          <a:r>
            <a:rPr lang="es-ES" sz="3000" kern="1200" dirty="0" smtClean="0"/>
            <a:t> es la capacidad de descubrir o notar el modo de fallo.</a:t>
          </a:r>
          <a:endParaRPr lang="en-US" sz="3000" kern="1200" dirty="0"/>
        </a:p>
      </dsp:txBody>
      <dsp:txXfrm>
        <a:off x="56543" y="98430"/>
        <a:ext cx="10817568" cy="1045213"/>
      </dsp:txXfrm>
    </dsp:sp>
    <dsp:sp modelId="{46F34F54-6132-4653-BCC3-C68D7968BE0F}">
      <dsp:nvSpPr>
        <dsp:cNvPr id="0" name=""/>
        <dsp:cNvSpPr/>
      </dsp:nvSpPr>
      <dsp:spPr>
        <a:xfrm>
          <a:off x="0" y="1286587"/>
          <a:ext cx="10930654" cy="11582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ES" sz="3000" kern="1200" dirty="0" smtClean="0"/>
            <a:t>Un índice de detección alto significa que el modo de fallo (error) no se nota fácilmente.</a:t>
          </a:r>
          <a:endParaRPr lang="en-US" sz="3000" kern="1200" dirty="0"/>
        </a:p>
      </dsp:txBody>
      <dsp:txXfrm>
        <a:off x="56543" y="1343130"/>
        <a:ext cx="10817568" cy="1045213"/>
      </dsp:txXfrm>
    </dsp:sp>
    <dsp:sp modelId="{CFE41F02-D8B1-403A-94A5-BA59F1E6D981}">
      <dsp:nvSpPr>
        <dsp:cNvPr id="0" name=""/>
        <dsp:cNvSpPr/>
      </dsp:nvSpPr>
      <dsp:spPr>
        <a:xfrm>
          <a:off x="0" y="2444887"/>
          <a:ext cx="10930654"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048"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s-ES" sz="2300" kern="1200" smtClean="0"/>
            <a:t>Situación de alto riesgo para el paciente.</a:t>
          </a:r>
          <a:endParaRPr lang="en-US" sz="2300" kern="1200"/>
        </a:p>
      </dsp:txBody>
      <dsp:txXfrm>
        <a:off x="0" y="2444887"/>
        <a:ext cx="10930654" cy="496800"/>
      </dsp:txXfrm>
    </dsp:sp>
    <dsp:sp modelId="{46BC6C2B-58BD-4C0B-BF5E-8EF1B9C238D4}">
      <dsp:nvSpPr>
        <dsp:cNvPr id="0" name=""/>
        <dsp:cNvSpPr/>
      </dsp:nvSpPr>
      <dsp:spPr>
        <a:xfrm>
          <a:off x="0" y="2941687"/>
          <a:ext cx="10930654" cy="11582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ES" sz="3000" kern="1200" dirty="0" smtClean="0"/>
            <a:t>Un índice de detección bajo significa que el modo de fallo es certero (o razonablemente certero) para ser detectado.</a:t>
          </a:r>
          <a:endParaRPr lang="en-US" sz="3000" kern="1200" dirty="0"/>
        </a:p>
      </dsp:txBody>
      <dsp:txXfrm>
        <a:off x="56543" y="2998230"/>
        <a:ext cx="10817568" cy="1045213"/>
      </dsp:txXfrm>
    </dsp:sp>
    <dsp:sp modelId="{4FC9FCAC-A191-4C0C-B69E-390856136763}">
      <dsp:nvSpPr>
        <dsp:cNvPr id="0" name=""/>
        <dsp:cNvSpPr/>
      </dsp:nvSpPr>
      <dsp:spPr>
        <a:xfrm>
          <a:off x="0" y="4099986"/>
          <a:ext cx="10930654"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048"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s-ES" sz="2300" kern="1200" smtClean="0"/>
            <a:t>Situación de bajo riesgo para el paciente.</a:t>
          </a:r>
          <a:r>
            <a:rPr lang="en-US" sz="2300" kern="1200" smtClean="0"/>
            <a:t>  </a:t>
          </a:r>
          <a:endParaRPr lang="en-US" sz="2300" kern="1200"/>
        </a:p>
      </dsp:txBody>
      <dsp:txXfrm>
        <a:off x="0" y="4099986"/>
        <a:ext cx="10930654" cy="496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6B560-942D-4D93-9266-8D5FC17D7848}">
      <dsp:nvSpPr>
        <dsp:cNvPr id="0" name=""/>
        <dsp:cNvSpPr/>
      </dsp:nvSpPr>
      <dsp:spPr>
        <a:xfrm rot="5400000">
          <a:off x="6122123" y="-1586801"/>
          <a:ext cx="3320960" cy="73248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s-ES" sz="3400" kern="1200" dirty="0" smtClean="0"/>
            <a:t>¿Cuáles son los controles o barreras actuales para el modo de fallo específico identificado?</a:t>
          </a:r>
          <a:endParaRPr lang="en-US" sz="3400" kern="1200" dirty="0"/>
        </a:p>
        <a:p>
          <a:pPr marL="285750" lvl="1" indent="-285750" algn="l" defTabSz="1511300" rtl="0">
            <a:lnSpc>
              <a:spcPct val="90000"/>
            </a:lnSpc>
            <a:spcBef>
              <a:spcPct val="0"/>
            </a:spcBef>
            <a:spcAft>
              <a:spcPct val="15000"/>
            </a:spcAft>
            <a:buChar char="••"/>
          </a:pPr>
          <a:r>
            <a:rPr lang="es-ES" sz="3400" kern="1200" dirty="0" smtClean="0"/>
            <a:t>¿Cuál es la oportunidad de intervenir si la barrera detecta la falla?</a:t>
          </a:r>
          <a:endParaRPr lang="en-US" sz="3400" kern="1200" dirty="0"/>
        </a:p>
      </dsp:txBody>
      <dsp:txXfrm rot="-5400000">
        <a:off x="4120202" y="577236"/>
        <a:ext cx="7162687" cy="2996728"/>
      </dsp:txXfrm>
    </dsp:sp>
    <dsp:sp modelId="{219D8D81-35F9-4002-88FF-52FA7DD80709}">
      <dsp:nvSpPr>
        <dsp:cNvPr id="0" name=""/>
        <dsp:cNvSpPr/>
      </dsp:nvSpPr>
      <dsp:spPr>
        <a:xfrm>
          <a:off x="0" y="0"/>
          <a:ext cx="4120201" cy="4151201"/>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s-ES" sz="3600" kern="1200" dirty="0" smtClean="0"/>
            <a:t>Al evaluar la </a:t>
          </a:r>
          <a:r>
            <a:rPr lang="es-ES" sz="3600" kern="1200" dirty="0" err="1" smtClean="0"/>
            <a:t>detectabilidad</a:t>
          </a:r>
          <a:r>
            <a:rPr lang="es-ES" sz="3600" kern="1200" dirty="0" smtClean="0"/>
            <a:t> de un modo de fallo, pregunte ...</a:t>
          </a:r>
          <a:endParaRPr lang="en-US" sz="3600" kern="1200" dirty="0"/>
        </a:p>
      </dsp:txBody>
      <dsp:txXfrm>
        <a:off x="201132" y="201132"/>
        <a:ext cx="3717937" cy="374893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FAE9CE5-B522-4635-B62D-74EE2A8E8D2F}" type="datetimeFigureOut">
              <a:rPr lang="en-US" smtClean="0"/>
              <a:t>2/21/2019</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9F3B4DB-8742-419A-BB82-7DDE37B73B6E}" type="slidenum">
              <a:rPr lang="en-US" smtClean="0"/>
              <a:t>‹#›</a:t>
            </a:fld>
            <a:endParaRPr lang="en-US"/>
          </a:p>
        </p:txBody>
      </p:sp>
    </p:spTree>
    <p:extLst>
      <p:ext uri="{BB962C8B-B14F-4D97-AF65-F5344CB8AC3E}">
        <p14:creationId xmlns:p14="http://schemas.microsoft.com/office/powerpoint/2010/main" val="247891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10FE941-C776-4077-9EBD-33829722E2E1}" type="datetimeFigureOut">
              <a:rPr lang="en-US" smtClean="0"/>
              <a:t>2/21/2019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10A0FDA-179B-4101-BD44-FFF70929BA93}" type="slidenum">
              <a:rPr lang="en-US" smtClean="0"/>
              <a:t>‹#›</a:t>
            </a:fld>
            <a:endParaRPr lang="en-US"/>
          </a:p>
        </p:txBody>
      </p:sp>
    </p:spTree>
    <p:extLst>
      <p:ext uri="{BB962C8B-B14F-4D97-AF65-F5344CB8AC3E}">
        <p14:creationId xmlns:p14="http://schemas.microsoft.com/office/powerpoint/2010/main" val="361147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Para</a:t>
            </a:r>
            <a:r>
              <a:rPr lang="es-ES" baseline="0" dirty="0" smtClean="0"/>
              <a:t> s</a:t>
            </a:r>
            <a:r>
              <a:rPr lang="es-ES" dirty="0" smtClean="0"/>
              <a:t>eleccionar un proceso de alto riesgo puede utilizar la base de datos de eventos centinela de JC, datos de mejoramiento del desempeño de la organización, datos de administración de riesgos, datos de mortalidad y morbilidad, retroalimentación obtenida del</a:t>
            </a:r>
            <a:r>
              <a:rPr lang="es-ES" baseline="0" dirty="0" smtClean="0"/>
              <a:t> cliente a través de las encuestas de experiencia, organizaciones y asociaciones profesionales.</a:t>
            </a:r>
            <a:endParaRPr lang="es-ES" dirty="0" smtClean="0"/>
          </a:p>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9</a:t>
            </a:fld>
            <a:endParaRPr lang="en-US"/>
          </a:p>
        </p:txBody>
      </p:sp>
    </p:spTree>
    <p:extLst>
      <p:ext uri="{BB962C8B-B14F-4D97-AF65-F5344CB8AC3E}">
        <p14:creationId xmlns:p14="http://schemas.microsoft.com/office/powerpoint/2010/main" val="83516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31</a:t>
            </a:fld>
            <a:endParaRPr lang="en-US"/>
          </a:p>
        </p:txBody>
      </p:sp>
    </p:spTree>
    <p:extLst>
      <p:ext uri="{BB962C8B-B14F-4D97-AF65-F5344CB8AC3E}">
        <p14:creationId xmlns:p14="http://schemas.microsoft.com/office/powerpoint/2010/main" val="352783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32</a:t>
            </a:fld>
            <a:endParaRPr lang="en-US"/>
          </a:p>
        </p:txBody>
      </p:sp>
    </p:spTree>
    <p:extLst>
      <p:ext uri="{BB962C8B-B14F-4D97-AF65-F5344CB8AC3E}">
        <p14:creationId xmlns:p14="http://schemas.microsoft.com/office/powerpoint/2010/main" val="501081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33</a:t>
            </a:fld>
            <a:endParaRPr lang="en-US"/>
          </a:p>
        </p:txBody>
      </p:sp>
    </p:spTree>
    <p:extLst>
      <p:ext uri="{BB962C8B-B14F-4D97-AF65-F5344CB8AC3E}">
        <p14:creationId xmlns:p14="http://schemas.microsoft.com/office/powerpoint/2010/main" val="343106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Ser proactivo es clave para el auto liderazgo. </a:t>
            </a:r>
          </a:p>
          <a:p>
            <a:r>
              <a:rPr lang="en-US" dirty="0" smtClean="0"/>
              <a:t>Al no </a:t>
            </a:r>
            <a:r>
              <a:rPr lang="en-US" dirty="0" err="1" smtClean="0"/>
              <a:t>prepararte</a:t>
            </a:r>
            <a:r>
              <a:rPr lang="en-US" dirty="0" smtClean="0"/>
              <a:t>, </a:t>
            </a:r>
            <a:r>
              <a:rPr lang="en-US" dirty="0" err="1" smtClean="0"/>
              <a:t>te</a:t>
            </a:r>
            <a:r>
              <a:rPr lang="en-US" dirty="0" smtClean="0"/>
              <a:t> </a:t>
            </a:r>
            <a:r>
              <a:rPr lang="en-US" dirty="0" err="1" smtClean="0"/>
              <a:t>estás</a:t>
            </a:r>
            <a:r>
              <a:rPr lang="en-US" dirty="0" smtClean="0"/>
              <a:t> </a:t>
            </a:r>
            <a:r>
              <a:rPr lang="en-US" dirty="0" err="1" smtClean="0"/>
              <a:t>preparando</a:t>
            </a:r>
            <a:r>
              <a:rPr lang="en-US" dirty="0" smtClean="0"/>
              <a:t> para </a:t>
            </a:r>
            <a:r>
              <a:rPr lang="en-US" dirty="0" err="1" smtClean="0"/>
              <a:t>fallar</a:t>
            </a:r>
            <a:r>
              <a:rPr lang="en-US" dirty="0" smtClean="0"/>
              <a:t>.</a:t>
            </a:r>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38</a:t>
            </a:fld>
            <a:endParaRPr lang="en-US"/>
          </a:p>
        </p:txBody>
      </p:sp>
    </p:spTree>
    <p:extLst>
      <p:ext uri="{BB962C8B-B14F-4D97-AF65-F5344CB8AC3E}">
        <p14:creationId xmlns:p14="http://schemas.microsoft.com/office/powerpoint/2010/main" val="386519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10</a:t>
            </a:fld>
            <a:endParaRPr lang="en-US"/>
          </a:p>
        </p:txBody>
      </p:sp>
    </p:spTree>
    <p:extLst>
      <p:ext uri="{BB962C8B-B14F-4D97-AF65-F5344CB8AC3E}">
        <p14:creationId xmlns:p14="http://schemas.microsoft.com/office/powerpoint/2010/main" val="15480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Roles de los miembros del equipo multidisciplinario</a:t>
            </a:r>
          </a:p>
          <a:p>
            <a:r>
              <a:rPr lang="es-ES" dirty="0" smtClean="0"/>
              <a:t>•	 Líder – facilita, dirige, coordina para conseguir los recursos necesarios para el equipo, responsable de que se cumplan los objetivos</a:t>
            </a:r>
          </a:p>
          <a:p>
            <a:r>
              <a:rPr lang="es-ES" dirty="0" smtClean="0"/>
              <a:t>•	 Facilitador</a:t>
            </a:r>
          </a:p>
          <a:p>
            <a:r>
              <a:rPr lang="es-ES" dirty="0" smtClean="0"/>
              <a:t>•	 Campeón</a:t>
            </a:r>
          </a:p>
          <a:p>
            <a:r>
              <a:rPr lang="es-ES" dirty="0" smtClean="0"/>
              <a:t>•	 Experto en proceso – consultor durante el proceso, ayuda en la toma de decisiones</a:t>
            </a:r>
          </a:p>
          <a:p>
            <a:r>
              <a:rPr lang="es-ES" dirty="0" smtClean="0"/>
              <a:t>•	 Representantes de disciplinas específicas – ofrece la perspectiva de su departamento o servicio</a:t>
            </a:r>
          </a:p>
          <a:p>
            <a:r>
              <a:rPr lang="es-ES" dirty="0" smtClean="0"/>
              <a:t>•	 Anotador – toma las actas, mantiene los records, se puede rotar entre los miembros</a:t>
            </a:r>
          </a:p>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11</a:t>
            </a:fld>
            <a:endParaRPr lang="en-US"/>
          </a:p>
        </p:txBody>
      </p:sp>
    </p:spTree>
    <p:extLst>
      <p:ext uri="{BB962C8B-B14F-4D97-AF65-F5344CB8AC3E}">
        <p14:creationId xmlns:p14="http://schemas.microsoft.com/office/powerpoint/2010/main" val="105071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15</a:t>
            </a:fld>
            <a:endParaRPr lang="en-US"/>
          </a:p>
        </p:txBody>
      </p:sp>
    </p:spTree>
    <p:extLst>
      <p:ext uri="{BB962C8B-B14F-4D97-AF65-F5344CB8AC3E}">
        <p14:creationId xmlns:p14="http://schemas.microsoft.com/office/powerpoint/2010/main" val="280265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16</a:t>
            </a:fld>
            <a:endParaRPr lang="en-US"/>
          </a:p>
        </p:txBody>
      </p:sp>
    </p:spTree>
    <p:extLst>
      <p:ext uri="{BB962C8B-B14F-4D97-AF65-F5344CB8AC3E}">
        <p14:creationId xmlns:p14="http://schemas.microsoft.com/office/powerpoint/2010/main" val="290101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17</a:t>
            </a:fld>
            <a:endParaRPr lang="en-US"/>
          </a:p>
        </p:txBody>
      </p:sp>
    </p:spTree>
    <p:extLst>
      <p:ext uri="{BB962C8B-B14F-4D97-AF65-F5344CB8AC3E}">
        <p14:creationId xmlns:p14="http://schemas.microsoft.com/office/powerpoint/2010/main" val="177102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Dependiendo de los recursos disponibles el equipo de trabajo puede decidir trabajar con todos los modos de fallo o concentrarse en aquellos que pueden resultar en eventos adversos y</a:t>
            </a:r>
            <a:r>
              <a:rPr lang="es-PR" baseline="0" dirty="0" smtClean="0"/>
              <a:t> que impactan la seguridad de los individuos.</a:t>
            </a:r>
          </a:p>
          <a:p>
            <a:r>
              <a:rPr lang="es-PR" baseline="0" dirty="0" smtClean="0"/>
              <a:t>El equipo puede decidir trabajar los modos de fallo con la puntuación más alta obtenida en el RPN. También pueden utilizar el RPN combinado – se suma el RPN para cada uno de los efectos potenciales de cada modo de fallo.</a:t>
            </a:r>
          </a:p>
          <a:p>
            <a:r>
              <a:rPr lang="es-PR" baseline="0" dirty="0" smtClean="0"/>
              <a:t>Tomar en consideración que cualquier modo de fallo con una puntuación alta en severidad </a:t>
            </a:r>
            <a:r>
              <a:rPr lang="es-ES" dirty="0" smtClean="0"/>
              <a:t>plantea una posible amenaza para la seguridad del paciente.</a:t>
            </a:r>
          </a:p>
          <a:p>
            <a:r>
              <a:rPr lang="es-ES" dirty="0" smtClean="0"/>
              <a:t>Si hay un empate entre RPN</a:t>
            </a:r>
            <a:r>
              <a:rPr lang="es-ES" baseline="0" dirty="0" smtClean="0"/>
              <a:t> se puede priorizar de la siguiente manera: primero evaluar la severidad de cada uno, segundo la detección y por último la ocurrencia.</a:t>
            </a:r>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28</a:t>
            </a:fld>
            <a:endParaRPr lang="en-US"/>
          </a:p>
        </p:txBody>
      </p:sp>
    </p:spTree>
    <p:extLst>
      <p:ext uri="{BB962C8B-B14F-4D97-AF65-F5344CB8AC3E}">
        <p14:creationId xmlns:p14="http://schemas.microsoft.com/office/powerpoint/2010/main" val="148895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29</a:t>
            </a:fld>
            <a:endParaRPr lang="en-US"/>
          </a:p>
        </p:txBody>
      </p:sp>
    </p:spTree>
    <p:extLst>
      <p:ext uri="{BB962C8B-B14F-4D97-AF65-F5344CB8AC3E}">
        <p14:creationId xmlns:p14="http://schemas.microsoft.com/office/powerpoint/2010/main" val="549959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0FDA-179B-4101-BD44-FFF70929BA93}" type="slidenum">
              <a:rPr lang="en-US" smtClean="0"/>
              <a:t>30</a:t>
            </a:fld>
            <a:endParaRPr lang="en-US"/>
          </a:p>
        </p:txBody>
      </p:sp>
    </p:spTree>
    <p:extLst>
      <p:ext uri="{BB962C8B-B14F-4D97-AF65-F5344CB8AC3E}">
        <p14:creationId xmlns:p14="http://schemas.microsoft.com/office/powerpoint/2010/main" val="3317251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3528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823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5644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4070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8198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962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671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3694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6DFF08F-DC6B-4601-B491-B0F83F6DD2DA}" type="datetimeFigureOut">
              <a:rPr lang="en-US" smtClean="0"/>
              <a:t>2/21/2019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118624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155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967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11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809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073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932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6DFF08F-DC6B-4601-B491-B0F83F6DD2DA}" type="datetimeFigureOut">
              <a:rPr lang="en-US" smtClean="0"/>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4453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866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156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DFF08F-DC6B-4601-B491-B0F83F6DD2DA}" type="datetimeFigureOut">
              <a:rPr lang="en-US" smtClean="0"/>
              <a:pPr/>
              <a:t>2/21/2019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3330579"/>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699238"/>
            <a:ext cx="8144134" cy="1495464"/>
          </a:xfrm>
        </p:spPr>
        <p:txBody>
          <a:bodyPr/>
          <a:lstStyle/>
          <a:p>
            <a:r>
              <a:rPr lang="en-US" dirty="0" smtClean="0"/>
              <a:t>FAILURE MODE EFFECT AND ANALYSIS (FMEA)</a:t>
            </a:r>
            <a:endParaRPr lang="en-US" dirty="0"/>
          </a:p>
        </p:txBody>
      </p:sp>
      <p:sp>
        <p:nvSpPr>
          <p:cNvPr id="3" name="Subtitle 2"/>
          <p:cNvSpPr>
            <a:spLocks noGrp="1"/>
          </p:cNvSpPr>
          <p:nvPr>
            <p:ph type="subTitle" idx="1"/>
          </p:nvPr>
        </p:nvSpPr>
        <p:spPr>
          <a:xfrm>
            <a:off x="680322" y="5027085"/>
            <a:ext cx="8144134" cy="1117687"/>
          </a:xfrm>
        </p:spPr>
        <p:txBody>
          <a:bodyPr>
            <a:noAutofit/>
          </a:bodyPr>
          <a:lstStyle/>
          <a:p>
            <a:pPr algn="ctr">
              <a:lnSpc>
                <a:spcPct val="100000"/>
              </a:lnSpc>
            </a:pPr>
            <a:r>
              <a:rPr lang="en-US" dirty="0" err="1"/>
              <a:t>Preparado</a:t>
            </a:r>
            <a:r>
              <a:rPr lang="en-US" dirty="0"/>
              <a:t> </a:t>
            </a:r>
            <a:r>
              <a:rPr lang="en-US" dirty="0" err="1"/>
              <a:t>por</a:t>
            </a:r>
            <a:r>
              <a:rPr lang="en-US" dirty="0"/>
              <a:t>:</a:t>
            </a:r>
          </a:p>
          <a:p>
            <a:pPr algn="ctr"/>
            <a:r>
              <a:rPr lang="en-US" dirty="0" smtClean="0"/>
              <a:t>Ana </a:t>
            </a:r>
            <a:r>
              <a:rPr lang="en-US" dirty="0"/>
              <a:t>Y. </a:t>
            </a:r>
            <a:r>
              <a:rPr lang="en-US" dirty="0" err="1" smtClean="0"/>
              <a:t>Antongiorgi</a:t>
            </a:r>
            <a:r>
              <a:rPr lang="en-US" dirty="0" smtClean="0"/>
              <a:t> Y Sandra M. </a:t>
            </a:r>
            <a:r>
              <a:rPr lang="en-US" dirty="0" err="1" smtClean="0"/>
              <a:t>Díaz</a:t>
            </a:r>
            <a:endParaRPr lang="en-US" dirty="0"/>
          </a:p>
        </p:txBody>
      </p:sp>
    </p:spTree>
    <p:extLst>
      <p:ext uri="{BB962C8B-B14F-4D97-AF65-F5344CB8AC3E}">
        <p14:creationId xmlns:p14="http://schemas.microsoft.com/office/powerpoint/2010/main" val="420608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09804" y="779861"/>
            <a:ext cx="9715430" cy="1080938"/>
          </a:xfrm>
        </p:spPr>
        <p:txBody>
          <a:bodyPr>
            <a:normAutofit/>
          </a:bodyPr>
          <a:lstStyle/>
          <a:p>
            <a:r>
              <a:rPr lang="es-ES" altLang="en-US" dirty="0" smtClean="0"/>
              <a:t>FMEA – </a:t>
            </a:r>
            <a:r>
              <a:rPr lang="es-ES" altLang="en-US" dirty="0"/>
              <a:t>Paso 1</a:t>
            </a:r>
            <a:br>
              <a:rPr lang="es-ES" altLang="en-US" dirty="0"/>
            </a:br>
            <a:r>
              <a:rPr lang="es-ES" altLang="en-US" dirty="0"/>
              <a:t>Seleccione un proceso y establezca el </a:t>
            </a:r>
            <a:r>
              <a:rPr lang="es-ES" altLang="en-US" dirty="0" smtClean="0"/>
              <a:t>equipo</a:t>
            </a:r>
            <a:endParaRPr lang="en-US" altLang="en-US" dirty="0" smtClean="0"/>
          </a:p>
        </p:txBody>
      </p:sp>
      <p:sp>
        <p:nvSpPr>
          <p:cNvPr id="27651" name="Content Placeholder 2"/>
          <p:cNvSpPr>
            <a:spLocks noGrp="1"/>
          </p:cNvSpPr>
          <p:nvPr>
            <p:ph idx="1"/>
          </p:nvPr>
        </p:nvSpPr>
        <p:spPr>
          <a:xfrm>
            <a:off x="408373" y="2231136"/>
            <a:ext cx="10848512" cy="4364973"/>
          </a:xfrm>
        </p:spPr>
        <p:txBody>
          <a:bodyPr>
            <a:normAutofit fontScale="92500" lnSpcReduction="10000"/>
          </a:bodyPr>
          <a:lstStyle/>
          <a:p>
            <a:r>
              <a:rPr lang="es-ES" altLang="en-US" sz="3200" dirty="0"/>
              <a:t>E</a:t>
            </a:r>
            <a:r>
              <a:rPr lang="es-ES" altLang="en-US" sz="3200" dirty="0" smtClean="0"/>
              <a:t>quipo multidisciplinario</a:t>
            </a:r>
          </a:p>
          <a:p>
            <a:pPr indent="1588"/>
            <a:r>
              <a:rPr lang="es-ES" altLang="en-US" sz="3200" dirty="0" smtClean="0"/>
              <a:t> Se nombra una vez se ha identificado el proceso </a:t>
            </a:r>
          </a:p>
          <a:p>
            <a:pPr indent="1588"/>
            <a:r>
              <a:rPr lang="es-ES" altLang="en-US" sz="3200" dirty="0"/>
              <a:t> </a:t>
            </a:r>
            <a:r>
              <a:rPr lang="es-ES" altLang="en-US" sz="3200" dirty="0" smtClean="0"/>
              <a:t>Limitar el tamaño a menos de 10 miembros – tienden a desempeñarse con mayor eficiencia.</a:t>
            </a:r>
          </a:p>
          <a:p>
            <a:pPr indent="1588"/>
            <a:r>
              <a:rPr lang="es-ES" altLang="en-US" sz="3200" dirty="0" smtClean="0"/>
              <a:t> De 6 – 8 es el tamaño ideal pero dependerá del proceso y las áreas que impacta.</a:t>
            </a:r>
          </a:p>
          <a:p>
            <a:pPr indent="1588"/>
            <a:r>
              <a:rPr lang="es-ES" altLang="en-US" sz="3200" dirty="0"/>
              <a:t> </a:t>
            </a:r>
            <a:r>
              <a:rPr lang="es-ES" altLang="en-US" sz="3200" dirty="0" smtClean="0"/>
              <a:t>Incluye: personas con conocimiento del proceso, personas esenciales para la implementación de cambios potenciales, líder, persona con autoridad para la toma de decisiones, </a:t>
            </a:r>
            <a:r>
              <a:rPr lang="es-ES" altLang="en-US" sz="3200" dirty="0"/>
              <a:t>personas con diversas bases de conocimiento.</a:t>
            </a:r>
          </a:p>
          <a:p>
            <a:pPr marL="0" indent="0">
              <a:buNone/>
            </a:pPr>
            <a:endParaRPr lang="es-ES" altLang="en-US" sz="3200" dirty="0" smtClean="0"/>
          </a:p>
        </p:txBody>
      </p:sp>
    </p:spTree>
    <p:extLst>
      <p:ext uri="{BB962C8B-B14F-4D97-AF65-F5344CB8AC3E}">
        <p14:creationId xmlns:p14="http://schemas.microsoft.com/office/powerpoint/2010/main" val="2968649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09804" y="779861"/>
            <a:ext cx="9715430" cy="1080938"/>
          </a:xfrm>
        </p:spPr>
        <p:txBody>
          <a:bodyPr>
            <a:normAutofit/>
          </a:bodyPr>
          <a:lstStyle/>
          <a:p>
            <a:r>
              <a:rPr lang="es-ES" altLang="en-US" dirty="0" smtClean="0"/>
              <a:t>FMEA – </a:t>
            </a:r>
            <a:r>
              <a:rPr lang="es-ES" altLang="en-US" dirty="0"/>
              <a:t>Paso 1</a:t>
            </a:r>
            <a:br>
              <a:rPr lang="es-ES" altLang="en-US" dirty="0"/>
            </a:br>
            <a:r>
              <a:rPr lang="es-ES" altLang="en-US" dirty="0"/>
              <a:t>Seleccione un proceso y establezca el </a:t>
            </a:r>
            <a:r>
              <a:rPr lang="es-ES" altLang="en-US" dirty="0" smtClean="0"/>
              <a:t>equipo</a:t>
            </a:r>
            <a:endParaRPr lang="en-US" altLang="en-US" dirty="0" smtClean="0"/>
          </a:p>
        </p:txBody>
      </p:sp>
      <p:sp>
        <p:nvSpPr>
          <p:cNvPr id="27651" name="Content Placeholder 2"/>
          <p:cNvSpPr>
            <a:spLocks noGrp="1"/>
          </p:cNvSpPr>
          <p:nvPr>
            <p:ph idx="1"/>
          </p:nvPr>
        </p:nvSpPr>
        <p:spPr>
          <a:xfrm>
            <a:off x="408373" y="2231136"/>
            <a:ext cx="10848512" cy="4364973"/>
          </a:xfrm>
        </p:spPr>
        <p:txBody>
          <a:bodyPr>
            <a:normAutofit/>
          </a:bodyPr>
          <a:lstStyle/>
          <a:p>
            <a:r>
              <a:rPr lang="es-ES" altLang="en-US" sz="3200" dirty="0" smtClean="0"/>
              <a:t>Roles de los miembros del equipo multidisciplinario</a:t>
            </a:r>
          </a:p>
          <a:p>
            <a:pPr indent="1588"/>
            <a:r>
              <a:rPr lang="es-ES" altLang="en-US" sz="3200" dirty="0" smtClean="0"/>
              <a:t> Líder</a:t>
            </a:r>
          </a:p>
          <a:p>
            <a:pPr indent="1588"/>
            <a:r>
              <a:rPr lang="es-ES" altLang="en-US" sz="3200" dirty="0"/>
              <a:t> </a:t>
            </a:r>
            <a:r>
              <a:rPr lang="es-ES" altLang="en-US" sz="3200" dirty="0" smtClean="0"/>
              <a:t>Facilitador</a:t>
            </a:r>
          </a:p>
          <a:p>
            <a:pPr indent="1588"/>
            <a:r>
              <a:rPr lang="es-ES" altLang="en-US" sz="3200" dirty="0" smtClean="0"/>
              <a:t> Campeón</a:t>
            </a:r>
          </a:p>
          <a:p>
            <a:pPr indent="1588"/>
            <a:r>
              <a:rPr lang="es-ES" altLang="en-US" sz="3200" dirty="0"/>
              <a:t> </a:t>
            </a:r>
            <a:r>
              <a:rPr lang="es-ES" altLang="en-US" sz="3200" dirty="0" smtClean="0"/>
              <a:t>Experto en proceso</a:t>
            </a:r>
          </a:p>
          <a:p>
            <a:pPr indent="1588"/>
            <a:r>
              <a:rPr lang="es-ES" altLang="en-US" sz="3200" dirty="0"/>
              <a:t> </a:t>
            </a:r>
            <a:r>
              <a:rPr lang="es-ES" altLang="en-US" sz="3200" dirty="0" smtClean="0"/>
              <a:t>Representantes de disciplinas específicas</a:t>
            </a:r>
          </a:p>
          <a:p>
            <a:pPr indent="1588"/>
            <a:r>
              <a:rPr lang="es-ES" altLang="en-US" sz="3200" dirty="0"/>
              <a:t> </a:t>
            </a:r>
            <a:r>
              <a:rPr lang="es-ES" altLang="en-US" sz="3200" dirty="0" smtClean="0"/>
              <a:t>Anotador</a:t>
            </a:r>
            <a:endParaRPr lang="es-ES" altLang="en-US" sz="3200" dirty="0"/>
          </a:p>
          <a:p>
            <a:pPr marL="0" indent="0">
              <a:buNone/>
            </a:pPr>
            <a:endParaRPr lang="es-ES" altLang="en-US" sz="3200" dirty="0" smtClean="0"/>
          </a:p>
        </p:txBody>
      </p:sp>
    </p:spTree>
    <p:extLst>
      <p:ext uri="{BB962C8B-B14F-4D97-AF65-F5344CB8AC3E}">
        <p14:creationId xmlns:p14="http://schemas.microsoft.com/office/powerpoint/2010/main" val="806228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3172" y="753228"/>
            <a:ext cx="9613861" cy="1080938"/>
          </a:xfrm>
        </p:spPr>
        <p:txBody>
          <a:bodyPr/>
          <a:lstStyle/>
          <a:p>
            <a:r>
              <a:rPr lang="es-ES" altLang="en-US" dirty="0"/>
              <a:t>FMEA – Paso </a:t>
            </a:r>
            <a:r>
              <a:rPr lang="es-ES" altLang="en-US" dirty="0" smtClean="0"/>
              <a:t>2</a:t>
            </a:r>
            <a:br>
              <a:rPr lang="es-ES" altLang="en-US" dirty="0" smtClean="0"/>
            </a:br>
            <a:r>
              <a:rPr lang="es-ES" altLang="en-US" dirty="0" smtClean="0"/>
              <a:t>Diagramar el proceso</a:t>
            </a:r>
            <a:endParaRPr lang="en-US" altLang="en-US" dirty="0" smtClean="0"/>
          </a:p>
        </p:txBody>
      </p:sp>
      <p:sp>
        <p:nvSpPr>
          <p:cNvPr id="27651" name="Content Placeholder 2"/>
          <p:cNvSpPr>
            <a:spLocks noGrp="1"/>
          </p:cNvSpPr>
          <p:nvPr>
            <p:ph idx="1"/>
          </p:nvPr>
        </p:nvSpPr>
        <p:spPr>
          <a:xfrm>
            <a:off x="539497" y="2231136"/>
            <a:ext cx="10351008" cy="4197095"/>
          </a:xfrm>
        </p:spPr>
        <p:txBody>
          <a:bodyPr>
            <a:normAutofit lnSpcReduction="10000"/>
          </a:bodyPr>
          <a:lstStyle/>
          <a:p>
            <a:r>
              <a:rPr lang="es-ES" altLang="en-US" sz="3200" dirty="0" smtClean="0"/>
              <a:t>Revisar procedimientos y diagramas existentes</a:t>
            </a:r>
          </a:p>
          <a:p>
            <a:r>
              <a:rPr lang="es-ES" altLang="en-US" sz="3200" dirty="0" smtClean="0"/>
              <a:t>Construir un diagrama detallado del proceso</a:t>
            </a:r>
          </a:p>
          <a:p>
            <a:r>
              <a:rPr lang="es-ES" altLang="en-US" sz="3200" dirty="0"/>
              <a:t>Permitir un tiempo significativo para construir </a:t>
            </a:r>
            <a:r>
              <a:rPr lang="es-ES" altLang="en-US" sz="3200" dirty="0" smtClean="0"/>
              <a:t>el diagrama</a:t>
            </a:r>
            <a:endParaRPr lang="es-ES" altLang="en-US" sz="3200" dirty="0"/>
          </a:p>
          <a:p>
            <a:r>
              <a:rPr lang="es-ES" altLang="en-US" sz="3200" dirty="0"/>
              <a:t>Sea lo más detallado y completo </a:t>
            </a:r>
            <a:r>
              <a:rPr lang="es-ES" altLang="en-US" sz="3200" dirty="0" smtClean="0"/>
              <a:t>posible</a:t>
            </a:r>
          </a:p>
          <a:p>
            <a:r>
              <a:rPr lang="es-ES" altLang="en-US" sz="3200" dirty="0"/>
              <a:t> </a:t>
            </a:r>
            <a:r>
              <a:rPr lang="es-ES" altLang="en-US" sz="3200" dirty="0" smtClean="0"/>
              <a:t>Recolectar datos del proceso </a:t>
            </a:r>
          </a:p>
          <a:p>
            <a:pPr marL="919163" indent="-457200"/>
            <a:r>
              <a:rPr lang="es-ES" altLang="en-US" sz="3200" dirty="0"/>
              <a:t>C</a:t>
            </a:r>
            <a:r>
              <a:rPr lang="es-ES" altLang="en-US" sz="3200" dirty="0" smtClean="0"/>
              <a:t>ombinar varias técnicas: observación directa, entrevista, simulación, análisis documentos</a:t>
            </a:r>
          </a:p>
        </p:txBody>
      </p:sp>
    </p:spTree>
    <p:extLst>
      <p:ext uri="{BB962C8B-B14F-4D97-AF65-F5344CB8AC3E}">
        <p14:creationId xmlns:p14="http://schemas.microsoft.com/office/powerpoint/2010/main" val="335714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3172" y="753228"/>
            <a:ext cx="10070537" cy="1080938"/>
          </a:xfrm>
        </p:spPr>
        <p:txBody>
          <a:bodyPr>
            <a:normAutofit/>
          </a:bodyPr>
          <a:lstStyle/>
          <a:p>
            <a:r>
              <a:rPr lang="es-ES" altLang="en-US" dirty="0"/>
              <a:t>FMEA – Paso </a:t>
            </a:r>
            <a:r>
              <a:rPr lang="es-ES" altLang="en-US" dirty="0" smtClean="0"/>
              <a:t>2</a:t>
            </a:r>
            <a:br>
              <a:rPr lang="es-ES" altLang="en-US" dirty="0" smtClean="0"/>
            </a:br>
            <a:r>
              <a:rPr lang="es-ES" altLang="en-US" dirty="0" smtClean="0"/>
              <a:t>Diagramar el proceso – Flujograma (</a:t>
            </a:r>
            <a:r>
              <a:rPr lang="es-ES" altLang="en-US" dirty="0" err="1"/>
              <a:t>F</a:t>
            </a:r>
            <a:r>
              <a:rPr lang="es-ES" altLang="en-US" dirty="0" err="1" smtClean="0"/>
              <a:t>lowchart</a:t>
            </a:r>
            <a:r>
              <a:rPr lang="es-ES" altLang="en-US" dirty="0" smtClean="0"/>
              <a:t>)</a:t>
            </a:r>
            <a:endParaRPr lang="en-US" altLang="en-US" dirty="0" smtClean="0"/>
          </a:p>
        </p:txBody>
      </p:sp>
      <p:sp>
        <p:nvSpPr>
          <p:cNvPr id="27651" name="Content Placeholder 2"/>
          <p:cNvSpPr>
            <a:spLocks noGrp="1"/>
          </p:cNvSpPr>
          <p:nvPr>
            <p:ph idx="1"/>
          </p:nvPr>
        </p:nvSpPr>
        <p:spPr>
          <a:xfrm>
            <a:off x="479394" y="2231136"/>
            <a:ext cx="10777491" cy="4364973"/>
          </a:xfrm>
        </p:spPr>
        <p:txBody>
          <a:bodyPr>
            <a:normAutofit fontScale="92500"/>
          </a:bodyPr>
          <a:lstStyle/>
          <a:p>
            <a:r>
              <a:rPr lang="es-ES" altLang="en-US" sz="3200" dirty="0" smtClean="0"/>
              <a:t>Es la herramienta mas comúnmente utilizada para ayudar a los equipos de trabajo entender los pasos del proceso.</a:t>
            </a:r>
          </a:p>
          <a:p>
            <a:r>
              <a:rPr lang="es-ES" altLang="en-US" sz="3200" dirty="0" smtClean="0"/>
              <a:t>Pasos</a:t>
            </a:r>
          </a:p>
          <a:p>
            <a:pPr indent="1588"/>
            <a:r>
              <a:rPr lang="es-ES" altLang="en-US" sz="3200" dirty="0"/>
              <a:t> Establecer los puntos de inicio y final del proceso</a:t>
            </a:r>
            <a:r>
              <a:rPr lang="es-ES" altLang="en-US" sz="3200" dirty="0" smtClean="0"/>
              <a:t>.</a:t>
            </a:r>
          </a:p>
          <a:p>
            <a:pPr indent="1588"/>
            <a:r>
              <a:rPr lang="es-ES" altLang="en-US" sz="3200" dirty="0"/>
              <a:t> Lluvia de ideas sobre actividades y puntos de decisión en el proceso</a:t>
            </a:r>
            <a:r>
              <a:rPr lang="es-ES" altLang="en-US" sz="3200" dirty="0" smtClean="0"/>
              <a:t>.</a:t>
            </a:r>
          </a:p>
          <a:p>
            <a:pPr indent="1588"/>
            <a:r>
              <a:rPr lang="es-ES" altLang="en-US" sz="3200" dirty="0"/>
              <a:t> Organizar actividades y puntos de decisión en secuencia</a:t>
            </a:r>
            <a:r>
              <a:rPr lang="es-ES" altLang="en-US" sz="3200" dirty="0" smtClean="0"/>
              <a:t>.</a:t>
            </a:r>
          </a:p>
          <a:p>
            <a:pPr indent="1588"/>
            <a:r>
              <a:rPr lang="es-ES" altLang="en-US" sz="3200" dirty="0"/>
              <a:t>Usa la información para crear el diagrama de flujo.</a:t>
            </a:r>
          </a:p>
          <a:p>
            <a:pPr indent="1588"/>
            <a:endParaRPr lang="es-ES" altLang="en-US" sz="3200" dirty="0" smtClean="0"/>
          </a:p>
        </p:txBody>
      </p:sp>
    </p:spTree>
    <p:extLst>
      <p:ext uri="{BB962C8B-B14F-4D97-AF65-F5344CB8AC3E}">
        <p14:creationId xmlns:p14="http://schemas.microsoft.com/office/powerpoint/2010/main" val="40997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71" y="781458"/>
            <a:ext cx="9613861" cy="1080938"/>
          </a:xfrm>
        </p:spPr>
        <p:txBody>
          <a:bodyPr/>
          <a:lstStyle/>
          <a:p>
            <a:r>
              <a:rPr lang="es-PR" dirty="0" smtClean="0"/>
              <a:t>Símbolos del Flujograma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4845957"/>
              </p:ext>
            </p:extLst>
          </p:nvPr>
        </p:nvGraphicFramePr>
        <p:xfrm>
          <a:off x="2068498" y="2024108"/>
          <a:ext cx="6596109" cy="4800955"/>
        </p:xfrm>
        <a:graphic>
          <a:graphicData uri="http://schemas.openxmlformats.org/drawingml/2006/table">
            <a:tbl>
              <a:tblPr firstRow="1" firstCol="1" bandRow="1">
                <a:tableStyleId>{5C22544A-7EE6-4342-B048-85BDC9FD1C3A}</a:tableStyleId>
              </a:tblPr>
              <a:tblGrid>
                <a:gridCol w="3132720">
                  <a:extLst>
                    <a:ext uri="{9D8B030D-6E8A-4147-A177-3AD203B41FA5}">
                      <a16:colId xmlns="" xmlns:a16="http://schemas.microsoft.com/office/drawing/2014/main" val="20000"/>
                    </a:ext>
                  </a:extLst>
                </a:gridCol>
                <a:gridCol w="3463389">
                  <a:extLst>
                    <a:ext uri="{9D8B030D-6E8A-4147-A177-3AD203B41FA5}">
                      <a16:colId xmlns="" xmlns:a16="http://schemas.microsoft.com/office/drawing/2014/main" val="20001"/>
                    </a:ext>
                  </a:extLst>
                </a:gridCol>
              </a:tblGrid>
              <a:tr h="1055094">
                <a:tc>
                  <a:txBody>
                    <a:bodyPr/>
                    <a:lstStyle/>
                    <a:p>
                      <a:pPr marL="0" marR="0">
                        <a:lnSpc>
                          <a:spcPct val="107000"/>
                        </a:lnSpc>
                        <a:spcBef>
                          <a:spcPts val="0"/>
                        </a:spcBef>
                        <a:spcAft>
                          <a:spcPts val="0"/>
                        </a:spcAft>
                      </a:pPr>
                      <a:endParaRPr lang="es-P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93" marR="53493" marT="0" marB="0">
                    <a:solidFill>
                      <a:schemeClr val="bg2">
                        <a:lumMod val="40000"/>
                        <a:lumOff val="60000"/>
                      </a:schemeClr>
                    </a:solidFill>
                  </a:tcPr>
                </a:tc>
                <a:tc>
                  <a:txBody>
                    <a:bodyPr/>
                    <a:lstStyle/>
                    <a:p>
                      <a:pPr marL="0" marR="0">
                        <a:lnSpc>
                          <a:spcPct val="107000"/>
                        </a:lnSpc>
                        <a:spcBef>
                          <a:spcPts val="0"/>
                        </a:spcBef>
                        <a:spcAft>
                          <a:spcPts val="0"/>
                        </a:spcAft>
                      </a:pPr>
                      <a:r>
                        <a:rPr lang="es-PR" sz="1700" b="0" dirty="0">
                          <a:solidFill>
                            <a:schemeClr val="bg1"/>
                          </a:solidFill>
                          <a:effectLst/>
                        </a:rPr>
                        <a:t>= Pasos del proceso</a:t>
                      </a:r>
                      <a:endParaRPr lang="en-US" sz="900" b="0" dirty="0">
                        <a:solidFill>
                          <a:schemeClr val="bg1"/>
                        </a:solidFill>
                        <a:effectLst/>
                      </a:endParaRPr>
                    </a:p>
                    <a:p>
                      <a:pPr marL="0" marR="0">
                        <a:lnSpc>
                          <a:spcPct val="107000"/>
                        </a:lnSpc>
                        <a:spcBef>
                          <a:spcPts val="0"/>
                        </a:spcBef>
                        <a:spcAft>
                          <a:spcPts val="0"/>
                        </a:spcAft>
                      </a:pPr>
                      <a:r>
                        <a:rPr lang="es-PR" sz="17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93" marR="53493" marT="0" marB="0" anchor="ctr">
                    <a:solidFill>
                      <a:schemeClr val="tx1">
                        <a:lumMod val="95000"/>
                      </a:schemeClr>
                    </a:solidFill>
                  </a:tcPr>
                </a:tc>
                <a:extLst>
                  <a:ext uri="{0D108BD9-81ED-4DB2-BD59-A6C34878D82A}">
                    <a16:rowId xmlns="" xmlns:a16="http://schemas.microsoft.com/office/drawing/2014/main" val="10000"/>
                  </a:ext>
                </a:extLst>
              </a:tr>
              <a:tr h="943030">
                <a:tc>
                  <a:txBody>
                    <a:bodyPr/>
                    <a:lstStyle/>
                    <a:p>
                      <a:pPr marL="0" marR="0">
                        <a:lnSpc>
                          <a:spcPct val="107000"/>
                        </a:lnSpc>
                        <a:spcBef>
                          <a:spcPts val="0"/>
                        </a:spcBef>
                        <a:spcAft>
                          <a:spcPts val="0"/>
                        </a:spcAft>
                      </a:pPr>
                      <a:endParaRPr lang="es-P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93" marR="53493" marT="0" marB="0">
                    <a:solidFill>
                      <a:schemeClr val="bg2">
                        <a:lumMod val="40000"/>
                        <a:lumOff val="60000"/>
                      </a:schemeClr>
                    </a:solidFill>
                  </a:tcPr>
                </a:tc>
                <a:tc>
                  <a:txBody>
                    <a:bodyPr/>
                    <a:lstStyle/>
                    <a:p>
                      <a:pPr marL="0" marR="0">
                        <a:lnSpc>
                          <a:spcPct val="107000"/>
                        </a:lnSpc>
                        <a:spcBef>
                          <a:spcPts val="0"/>
                        </a:spcBef>
                        <a:spcAft>
                          <a:spcPts val="0"/>
                        </a:spcAft>
                      </a:pPr>
                      <a:r>
                        <a:rPr lang="es-PR" sz="1700" dirty="0">
                          <a:effectLst/>
                        </a:rPr>
                        <a:t>= Documento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93" marR="53493" marT="0" marB="0" anchor="ctr"/>
                </a:tc>
                <a:extLst>
                  <a:ext uri="{0D108BD9-81ED-4DB2-BD59-A6C34878D82A}">
                    <a16:rowId xmlns="" xmlns:a16="http://schemas.microsoft.com/office/drawing/2014/main" val="10001"/>
                  </a:ext>
                </a:extLst>
              </a:tr>
              <a:tr h="955285">
                <a:tc>
                  <a:txBody>
                    <a:bodyPr/>
                    <a:lstStyle/>
                    <a:p>
                      <a:pPr marL="0" marR="0">
                        <a:lnSpc>
                          <a:spcPct val="107000"/>
                        </a:lnSpc>
                        <a:spcBef>
                          <a:spcPts val="0"/>
                        </a:spcBef>
                        <a:spcAft>
                          <a:spcPts val="0"/>
                        </a:spcAft>
                      </a:pPr>
                      <a:endParaRPr lang="es-P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93" marR="53493" marT="0" marB="0">
                    <a:solidFill>
                      <a:schemeClr val="bg2">
                        <a:lumMod val="40000"/>
                        <a:lumOff val="60000"/>
                      </a:schemeClr>
                    </a:solidFill>
                  </a:tcPr>
                </a:tc>
                <a:tc>
                  <a:txBody>
                    <a:bodyPr/>
                    <a:lstStyle/>
                    <a:p>
                      <a:pPr marL="0" marR="0">
                        <a:lnSpc>
                          <a:spcPct val="107000"/>
                        </a:lnSpc>
                        <a:spcBef>
                          <a:spcPts val="0"/>
                        </a:spcBef>
                        <a:spcAft>
                          <a:spcPts val="0"/>
                        </a:spcAft>
                      </a:pPr>
                      <a:r>
                        <a:rPr lang="es-PR" sz="1700" dirty="0">
                          <a:effectLst/>
                        </a:rPr>
                        <a:t>= Decisión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93" marR="53493" marT="0" marB="0" anchor="ctr">
                    <a:solidFill>
                      <a:schemeClr val="tx1">
                        <a:lumMod val="95000"/>
                      </a:schemeClr>
                    </a:solidFill>
                  </a:tcPr>
                </a:tc>
                <a:extLst>
                  <a:ext uri="{0D108BD9-81ED-4DB2-BD59-A6C34878D82A}">
                    <a16:rowId xmlns="" xmlns:a16="http://schemas.microsoft.com/office/drawing/2014/main" val="10002"/>
                  </a:ext>
                </a:extLst>
              </a:tr>
              <a:tr h="1023788">
                <a:tc>
                  <a:txBody>
                    <a:bodyPr/>
                    <a:lstStyle/>
                    <a:p>
                      <a:pPr marL="0" marR="0">
                        <a:lnSpc>
                          <a:spcPct val="107000"/>
                        </a:lnSpc>
                        <a:spcBef>
                          <a:spcPts val="0"/>
                        </a:spcBef>
                        <a:spcAft>
                          <a:spcPts val="0"/>
                        </a:spcAft>
                      </a:pPr>
                      <a:endParaRPr lang="es-P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93" marR="53493" marT="0" marB="0">
                    <a:solidFill>
                      <a:schemeClr val="bg2">
                        <a:lumMod val="40000"/>
                        <a:lumOff val="60000"/>
                      </a:schemeClr>
                    </a:solidFill>
                  </a:tcPr>
                </a:tc>
                <a:tc>
                  <a:txBody>
                    <a:bodyPr/>
                    <a:lstStyle/>
                    <a:p>
                      <a:pPr marL="0" marR="0">
                        <a:lnSpc>
                          <a:spcPct val="107000"/>
                        </a:lnSpc>
                        <a:spcBef>
                          <a:spcPts val="0"/>
                        </a:spcBef>
                        <a:spcAft>
                          <a:spcPts val="0"/>
                        </a:spcAft>
                      </a:pPr>
                      <a:r>
                        <a:rPr lang="es-PR" sz="1700">
                          <a:effectLst/>
                        </a:rPr>
                        <a:t>= Terminal </a:t>
                      </a:r>
                      <a:endParaRPr lang="en-US" sz="900">
                        <a:effectLst/>
                      </a:endParaRPr>
                    </a:p>
                    <a:p>
                      <a:pPr marL="0" marR="0">
                        <a:lnSpc>
                          <a:spcPct val="107000"/>
                        </a:lnSpc>
                        <a:spcBef>
                          <a:spcPts val="0"/>
                        </a:spcBef>
                        <a:spcAft>
                          <a:spcPts val="0"/>
                        </a:spcAft>
                      </a:pPr>
                      <a:r>
                        <a:rPr lang="es-PR" sz="1700">
                          <a:effectLst/>
                        </a:rPr>
                        <a:t>   (puntos de inicio y finalización)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93" marR="53493" marT="0" marB="0" anchor="ctr"/>
                </a:tc>
                <a:extLst>
                  <a:ext uri="{0D108BD9-81ED-4DB2-BD59-A6C34878D82A}">
                    <a16:rowId xmlns="" xmlns:a16="http://schemas.microsoft.com/office/drawing/2014/main" val="10003"/>
                  </a:ext>
                </a:extLst>
              </a:tr>
              <a:tr h="823758">
                <a:tc>
                  <a:txBody>
                    <a:bodyPr/>
                    <a:lstStyle/>
                    <a:p>
                      <a:pPr marL="0" marR="0">
                        <a:lnSpc>
                          <a:spcPct val="107000"/>
                        </a:lnSpc>
                        <a:spcBef>
                          <a:spcPts val="0"/>
                        </a:spcBef>
                        <a:spcAft>
                          <a:spcPts val="0"/>
                        </a:spcAft>
                      </a:pPr>
                      <a:endParaRPr lang="es-P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93" marR="53493" marT="0" marB="0">
                    <a:solidFill>
                      <a:schemeClr val="bg2">
                        <a:lumMod val="40000"/>
                        <a:lumOff val="60000"/>
                      </a:schemeClr>
                    </a:solidFill>
                  </a:tcPr>
                </a:tc>
                <a:tc>
                  <a:txBody>
                    <a:bodyPr/>
                    <a:lstStyle/>
                    <a:p>
                      <a:pPr marL="0" marR="0">
                        <a:lnSpc>
                          <a:spcPct val="107000"/>
                        </a:lnSpc>
                        <a:spcBef>
                          <a:spcPts val="0"/>
                        </a:spcBef>
                        <a:spcAft>
                          <a:spcPts val="0"/>
                        </a:spcAft>
                      </a:pPr>
                      <a:r>
                        <a:rPr lang="es-PR" sz="1700" dirty="0">
                          <a:effectLst/>
                        </a:rPr>
                        <a:t>= Mantener o esperar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93" marR="53493" marT="0" marB="0" anchor="ctr">
                    <a:solidFill>
                      <a:schemeClr val="tx1">
                        <a:lumMod val="95000"/>
                      </a:schemeClr>
                    </a:solidFill>
                  </a:tcPr>
                </a:tc>
                <a:extLst>
                  <a:ext uri="{0D108BD9-81ED-4DB2-BD59-A6C34878D82A}">
                    <a16:rowId xmlns="" xmlns:a16="http://schemas.microsoft.com/office/drawing/2014/main" val="10004"/>
                  </a:ext>
                </a:extLst>
              </a:tr>
            </a:tbl>
          </a:graphicData>
        </a:graphic>
      </p:graphicFrame>
      <p:pic>
        <p:nvPicPr>
          <p:cNvPr id="2054" name="Picture 2"/>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2281977" y="2083278"/>
            <a:ext cx="1182688" cy="9080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3"/>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2343149" y="3146532"/>
            <a:ext cx="1182688" cy="774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2281977" y="4076436"/>
            <a:ext cx="11588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5"/>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2343149" y="5205368"/>
            <a:ext cx="1182688" cy="577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3836125" y="5205368"/>
            <a:ext cx="1065212" cy="654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7"/>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2343149" y="6031183"/>
            <a:ext cx="828675" cy="77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87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09804" y="577050"/>
            <a:ext cx="10070538" cy="1411548"/>
          </a:xfrm>
        </p:spPr>
        <p:txBody>
          <a:bodyPr>
            <a:normAutofit fontScale="90000"/>
          </a:bodyPr>
          <a:lstStyle/>
          <a:p>
            <a:r>
              <a:rPr lang="es-ES" altLang="en-US" dirty="0" smtClean="0"/>
              <a:t>FMEA – </a:t>
            </a:r>
            <a:r>
              <a:rPr lang="es-ES" altLang="en-US" dirty="0"/>
              <a:t>Paso </a:t>
            </a:r>
            <a:r>
              <a:rPr lang="es-ES" altLang="en-US" dirty="0" smtClean="0"/>
              <a:t>3</a:t>
            </a:r>
            <a:r>
              <a:rPr lang="es-ES" altLang="en-US" dirty="0"/>
              <a:t/>
            </a:r>
            <a:br>
              <a:rPr lang="es-ES" altLang="en-US" dirty="0"/>
            </a:br>
            <a:r>
              <a:rPr lang="es-ES" altLang="en-US" dirty="0"/>
              <a:t>Identificar todos los posibles modos de </a:t>
            </a:r>
            <a:r>
              <a:rPr lang="es-ES" altLang="en-US" dirty="0" smtClean="0"/>
              <a:t>fallo </a:t>
            </a:r>
            <a:r>
              <a:rPr lang="es-ES" altLang="en-US" dirty="0"/>
              <a:t>(errores) y </a:t>
            </a:r>
            <a:r>
              <a:rPr lang="es-ES" altLang="en-US" dirty="0" smtClean="0"/>
              <a:t>sus efectos</a:t>
            </a:r>
            <a:r>
              <a:rPr lang="es-ES" altLang="en-US" dirty="0"/>
              <a:t>.</a:t>
            </a:r>
            <a:endParaRPr lang="en-US" altLang="en-US" dirty="0" smtClean="0"/>
          </a:p>
        </p:txBody>
      </p:sp>
      <p:sp>
        <p:nvSpPr>
          <p:cNvPr id="27651" name="Content Placeholder 2"/>
          <p:cNvSpPr>
            <a:spLocks noGrp="1"/>
          </p:cNvSpPr>
          <p:nvPr>
            <p:ph idx="1"/>
          </p:nvPr>
        </p:nvSpPr>
        <p:spPr>
          <a:xfrm>
            <a:off x="488272" y="2231136"/>
            <a:ext cx="10440140" cy="4197095"/>
          </a:xfrm>
        </p:spPr>
        <p:txBody>
          <a:bodyPr>
            <a:normAutofit/>
          </a:bodyPr>
          <a:lstStyle/>
          <a:p>
            <a:pPr marL="0" indent="0">
              <a:buNone/>
            </a:pPr>
            <a:r>
              <a:rPr lang="es-ES" altLang="en-US" sz="3200" dirty="0" smtClean="0"/>
              <a:t>Determinar Modos de Fallo</a:t>
            </a:r>
          </a:p>
          <a:p>
            <a:r>
              <a:rPr lang="es-ES" altLang="en-US" sz="3200" dirty="0" smtClean="0"/>
              <a:t>Usar un proceso de pensamiento creativo para listar los modos de fallo de cada paso del proceso.</a:t>
            </a:r>
          </a:p>
          <a:p>
            <a:pPr marL="0" indent="0">
              <a:buNone/>
            </a:pPr>
            <a:endParaRPr lang="es-ES" altLang="en-US" sz="3200" dirty="0"/>
          </a:p>
          <a:p>
            <a:pPr marL="0" indent="0">
              <a:buNone/>
            </a:pPr>
            <a:endParaRPr lang="es-ES" altLang="en-US" sz="3200" dirty="0" smtClean="0"/>
          </a:p>
          <a:p>
            <a:r>
              <a:rPr lang="es-ES" altLang="en-US" sz="3200" dirty="0" smtClean="0"/>
              <a:t>Puede realizarse en más de una sesión</a:t>
            </a:r>
          </a:p>
          <a:p>
            <a:r>
              <a:rPr lang="es-ES" altLang="en-US" sz="3200" dirty="0" smtClean="0"/>
              <a:t>Organizar las ideas en grupos</a:t>
            </a:r>
          </a:p>
          <a:p>
            <a:pPr marL="0" indent="0">
              <a:buNone/>
            </a:pPr>
            <a:endParaRPr lang="es-ES" altLang="en-US" sz="32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9959" y="464135"/>
            <a:ext cx="1371428" cy="1767001"/>
          </a:xfrm>
          <a:prstGeom prst="rect">
            <a:avLst/>
          </a:prstGeom>
        </p:spPr>
      </p:pic>
      <p:sp>
        <p:nvSpPr>
          <p:cNvPr id="4" name="Rounded Rectangle 3"/>
          <p:cNvSpPr/>
          <p:nvPr/>
        </p:nvSpPr>
        <p:spPr>
          <a:xfrm>
            <a:off x="995318" y="3755599"/>
            <a:ext cx="3320249" cy="914400"/>
          </a:xfrm>
          <a:prstGeom prst="roundRect">
            <a:avLst/>
          </a:prstGeom>
          <a:solidFill>
            <a:schemeClr val="accent1">
              <a:lumMod val="5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1588"/>
            <a:r>
              <a:rPr lang="es-ES" altLang="en-US" sz="2800" dirty="0"/>
              <a:t>Lluvia de ideas</a:t>
            </a:r>
          </a:p>
        </p:txBody>
      </p:sp>
      <p:sp>
        <p:nvSpPr>
          <p:cNvPr id="7" name="Rounded Rectangle 6"/>
          <p:cNvSpPr/>
          <p:nvPr/>
        </p:nvSpPr>
        <p:spPr>
          <a:xfrm>
            <a:off x="4822613" y="3755599"/>
            <a:ext cx="3327088" cy="914400"/>
          </a:xfrm>
          <a:prstGeom prst="roundRect">
            <a:avLst/>
          </a:prstGeom>
          <a:solidFill>
            <a:schemeClr val="accent1">
              <a:lumMod val="5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1588"/>
            <a:r>
              <a:rPr lang="es-ES" altLang="en-US" sz="2800" dirty="0"/>
              <a:t>Causa y Efecto</a:t>
            </a:r>
          </a:p>
        </p:txBody>
      </p:sp>
      <p:sp>
        <p:nvSpPr>
          <p:cNvPr id="8" name="7-Point Star 7"/>
          <p:cNvSpPr/>
          <p:nvPr/>
        </p:nvSpPr>
        <p:spPr>
          <a:xfrm>
            <a:off x="9339309" y="3506680"/>
            <a:ext cx="2672178" cy="2441359"/>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sz="2000" dirty="0" smtClean="0"/>
              <a:t>Todas las ideas son buenas</a:t>
            </a:r>
            <a:endParaRPr lang="en-US" sz="2000" dirty="0"/>
          </a:p>
        </p:txBody>
      </p:sp>
    </p:spTree>
    <p:extLst>
      <p:ext uri="{BB962C8B-B14F-4D97-AF65-F5344CB8AC3E}">
        <p14:creationId xmlns:p14="http://schemas.microsoft.com/office/powerpoint/2010/main" val="1467583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09804" y="577050"/>
            <a:ext cx="10070538" cy="1411548"/>
          </a:xfrm>
        </p:spPr>
        <p:txBody>
          <a:bodyPr>
            <a:normAutofit fontScale="90000"/>
          </a:bodyPr>
          <a:lstStyle/>
          <a:p>
            <a:r>
              <a:rPr lang="es-ES" altLang="en-US" dirty="0" smtClean="0"/>
              <a:t>FMEA – </a:t>
            </a:r>
            <a:r>
              <a:rPr lang="es-ES" altLang="en-US" dirty="0"/>
              <a:t>Paso </a:t>
            </a:r>
            <a:r>
              <a:rPr lang="es-ES" altLang="en-US" dirty="0" smtClean="0"/>
              <a:t>3</a:t>
            </a:r>
            <a:r>
              <a:rPr lang="es-ES" altLang="en-US" dirty="0"/>
              <a:t/>
            </a:r>
            <a:br>
              <a:rPr lang="es-ES" altLang="en-US" dirty="0"/>
            </a:br>
            <a:r>
              <a:rPr lang="es-ES" altLang="en-US" dirty="0"/>
              <a:t>Identificar todos los posibles modos de </a:t>
            </a:r>
            <a:r>
              <a:rPr lang="es-ES" altLang="en-US" dirty="0" smtClean="0"/>
              <a:t>fallo </a:t>
            </a:r>
            <a:r>
              <a:rPr lang="es-ES" altLang="en-US" dirty="0"/>
              <a:t>(errores) y </a:t>
            </a:r>
            <a:r>
              <a:rPr lang="es-ES" altLang="en-US" dirty="0" smtClean="0"/>
              <a:t>sus efectos</a:t>
            </a:r>
            <a:r>
              <a:rPr lang="es-ES" altLang="en-US" dirty="0"/>
              <a:t>.</a:t>
            </a:r>
            <a:endParaRPr lang="en-US" altLang="en-US" dirty="0" smtClean="0"/>
          </a:p>
        </p:txBody>
      </p:sp>
      <p:sp>
        <p:nvSpPr>
          <p:cNvPr id="27651" name="Content Placeholder 2"/>
          <p:cNvSpPr>
            <a:spLocks noGrp="1"/>
          </p:cNvSpPr>
          <p:nvPr>
            <p:ph idx="1"/>
          </p:nvPr>
        </p:nvSpPr>
        <p:spPr>
          <a:xfrm>
            <a:off x="488272" y="2231136"/>
            <a:ext cx="10440140" cy="4197095"/>
          </a:xfrm>
        </p:spPr>
        <p:txBody>
          <a:bodyPr>
            <a:normAutofit/>
          </a:bodyPr>
          <a:lstStyle/>
          <a:p>
            <a:pPr marL="0" indent="0">
              <a:buNone/>
            </a:pPr>
            <a:r>
              <a:rPr lang="es-ES" altLang="en-US" sz="3200" dirty="0" smtClean="0"/>
              <a:t>Determinar los Efectos</a:t>
            </a:r>
          </a:p>
          <a:p>
            <a:r>
              <a:rPr lang="es-ES" altLang="en-US" sz="3200" dirty="0" smtClean="0"/>
              <a:t>Revisar cada modo de fallo y determinar su efecto</a:t>
            </a:r>
          </a:p>
          <a:p>
            <a:r>
              <a:rPr lang="es-ES" altLang="en-US" sz="3200" dirty="0" smtClean="0"/>
              <a:t>Puede haber más de un efecto por modo de fallo</a:t>
            </a:r>
          </a:p>
          <a:p>
            <a:r>
              <a:rPr lang="es-ES" altLang="en-US" sz="3200" dirty="0" smtClean="0"/>
              <a:t>Listar cada efecto junto a su modo de fallo</a:t>
            </a:r>
          </a:p>
          <a:p>
            <a:pPr marL="0" indent="0">
              <a:buNone/>
            </a:pPr>
            <a:endParaRPr lang="es-ES" altLang="en-US" sz="32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9959" y="464135"/>
            <a:ext cx="1371428" cy="1767001"/>
          </a:xfrm>
          <a:prstGeom prst="rect">
            <a:avLst/>
          </a:prstGeom>
        </p:spPr>
      </p:pic>
    </p:spTree>
    <p:extLst>
      <p:ext uri="{BB962C8B-B14F-4D97-AF65-F5344CB8AC3E}">
        <p14:creationId xmlns:p14="http://schemas.microsoft.com/office/powerpoint/2010/main" val="4070683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905" y="648070"/>
            <a:ext cx="10070538" cy="1260629"/>
          </a:xfrm>
        </p:spPr>
        <p:txBody>
          <a:bodyPr>
            <a:normAutofit/>
          </a:bodyPr>
          <a:lstStyle/>
          <a:p>
            <a:r>
              <a:rPr lang="es-ES" altLang="en-US" dirty="0" smtClean="0"/>
              <a:t>FMEA – </a:t>
            </a:r>
            <a:r>
              <a:rPr lang="es-ES" altLang="en-US" dirty="0"/>
              <a:t>Paso 4</a:t>
            </a:r>
            <a:br>
              <a:rPr lang="es-ES" altLang="en-US" dirty="0"/>
            </a:br>
            <a:r>
              <a:rPr lang="es-ES" altLang="en-US" dirty="0"/>
              <a:t>Priorizar los modos de fallo</a:t>
            </a:r>
          </a:p>
        </p:txBody>
      </p:sp>
      <p:sp>
        <p:nvSpPr>
          <p:cNvPr id="27651" name="Content Placeholder 2"/>
          <p:cNvSpPr>
            <a:spLocks noGrp="1"/>
          </p:cNvSpPr>
          <p:nvPr>
            <p:ph idx="1"/>
          </p:nvPr>
        </p:nvSpPr>
        <p:spPr>
          <a:xfrm>
            <a:off x="488272" y="2231136"/>
            <a:ext cx="10440140" cy="4197095"/>
          </a:xfrm>
        </p:spPr>
        <p:txBody>
          <a:bodyPr>
            <a:normAutofit/>
          </a:bodyPr>
          <a:lstStyle/>
          <a:p>
            <a:r>
              <a:rPr lang="es-ES" altLang="en-US" sz="3200" dirty="0" smtClean="0"/>
              <a:t>Usar </a:t>
            </a:r>
            <a:r>
              <a:rPr lang="es-ES" altLang="en-US" sz="3200" u="sng" dirty="0"/>
              <a:t>A</a:t>
            </a:r>
            <a:r>
              <a:rPr lang="es-ES" altLang="en-US" sz="3200" u="sng" dirty="0" smtClean="0"/>
              <a:t>nálisis </a:t>
            </a:r>
            <a:r>
              <a:rPr lang="es-ES" altLang="en-US" sz="3200" u="sng" dirty="0"/>
              <a:t>C</a:t>
            </a:r>
            <a:r>
              <a:rPr lang="es-ES" altLang="en-US" sz="3200" u="sng" dirty="0" smtClean="0"/>
              <a:t>rítico</a:t>
            </a:r>
            <a:r>
              <a:rPr lang="es-ES" altLang="en-US" sz="3200" dirty="0" smtClean="0"/>
              <a:t> para priorizar los modos de fallo.</a:t>
            </a:r>
          </a:p>
          <a:p>
            <a:pPr marL="461963" indent="0">
              <a:buNone/>
            </a:pPr>
            <a:r>
              <a:rPr lang="es-ES" altLang="en-US" sz="3200" dirty="0" smtClean="0"/>
              <a:t>Procedimiento </a:t>
            </a:r>
            <a:r>
              <a:rPr lang="es-ES" altLang="en-US" sz="3200" dirty="0"/>
              <a:t>mediante el cual cada modo de </a:t>
            </a:r>
            <a:r>
              <a:rPr lang="es-ES" altLang="en-US" sz="3200" dirty="0" smtClean="0"/>
              <a:t>fallo </a:t>
            </a:r>
            <a:r>
              <a:rPr lang="es-ES" altLang="en-US" sz="3200" dirty="0"/>
              <a:t>potencial se clasifica de acuerdo con los criterios definidos </a:t>
            </a:r>
            <a:r>
              <a:rPr lang="es-ES" altLang="en-US" sz="3200" dirty="0" smtClean="0"/>
              <a:t>(severidad, </a:t>
            </a:r>
            <a:r>
              <a:rPr lang="es-ES" altLang="en-US" sz="3200" dirty="0"/>
              <a:t>probabilidad de ocurrencia y </a:t>
            </a:r>
            <a:r>
              <a:rPr lang="es-ES" altLang="en-US" sz="3200" dirty="0" err="1"/>
              <a:t>detectabilidad</a:t>
            </a:r>
            <a:r>
              <a:rPr lang="es-ES" altLang="en-US" sz="3200" dirty="0" smtClean="0"/>
              <a:t>)</a:t>
            </a:r>
          </a:p>
        </p:txBody>
      </p:sp>
    </p:spTree>
    <p:extLst>
      <p:ext uri="{BB962C8B-B14F-4D97-AF65-F5344CB8AC3E}">
        <p14:creationId xmlns:p14="http://schemas.microsoft.com/office/powerpoint/2010/main" val="2583229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1696" y="762753"/>
            <a:ext cx="9613861" cy="1080938"/>
          </a:xfrm>
        </p:spPr>
        <p:txBody>
          <a:bodyPr/>
          <a:lstStyle/>
          <a:p>
            <a:r>
              <a:rPr lang="es-ES" altLang="en-US" dirty="0" smtClean="0"/>
              <a:t>FMEA </a:t>
            </a:r>
            <a:r>
              <a:rPr lang="es-ES" altLang="en-US" dirty="0"/>
              <a:t>Paso 4</a:t>
            </a:r>
            <a:br>
              <a:rPr lang="es-ES" altLang="en-US" dirty="0"/>
            </a:br>
            <a:r>
              <a:rPr lang="es-ES" altLang="en-US" dirty="0" smtClean="0"/>
              <a:t>Priorizar </a:t>
            </a:r>
            <a:r>
              <a:rPr lang="es-ES" altLang="en-US" dirty="0"/>
              <a:t>los modos de fallo</a:t>
            </a:r>
            <a:endParaRPr lang="en-US" altLang="en-US"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16747621"/>
              </p:ext>
            </p:extLst>
          </p:nvPr>
        </p:nvGraphicFramePr>
        <p:xfrm>
          <a:off x="333373" y="2336872"/>
          <a:ext cx="11487151" cy="408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360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37421" y="705603"/>
            <a:ext cx="9613861" cy="1080938"/>
          </a:xfrm>
        </p:spPr>
        <p:txBody>
          <a:bodyPr/>
          <a:lstStyle/>
          <a:p>
            <a:r>
              <a:rPr lang="en-US" altLang="en-US" dirty="0" err="1"/>
              <a:t>Ocurrencia</a:t>
            </a:r>
            <a:endParaRPr lang="en-US" altLang="en-US"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19723571"/>
              </p:ext>
            </p:extLst>
          </p:nvPr>
        </p:nvGraphicFramePr>
        <p:xfrm>
          <a:off x="680321" y="2336873"/>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588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s-ES" altLang="en-US" dirty="0"/>
              <a:t>Objetivos</a:t>
            </a:r>
            <a:endParaRPr lang="en-US" altLang="en-US" dirty="0" smtClean="0"/>
          </a:p>
        </p:txBody>
      </p:sp>
      <p:sp>
        <p:nvSpPr>
          <p:cNvPr id="29699" name="Text Placeholder 2"/>
          <p:cNvSpPr>
            <a:spLocks noGrp="1"/>
          </p:cNvSpPr>
          <p:nvPr>
            <p:ph idx="1"/>
          </p:nvPr>
        </p:nvSpPr>
        <p:spPr/>
        <p:txBody>
          <a:bodyPr>
            <a:normAutofit/>
          </a:bodyPr>
          <a:lstStyle/>
          <a:p>
            <a:r>
              <a:rPr lang="es-ES" altLang="en-US" sz="3200" dirty="0"/>
              <a:t>Definir análisis de modos de fallo y sus efectos (FMEA).</a:t>
            </a:r>
            <a:endParaRPr lang="es-ES" altLang="en-US" sz="3200" dirty="0" smtClean="0"/>
          </a:p>
          <a:p>
            <a:r>
              <a:rPr lang="es-ES" altLang="en-US" sz="3200" dirty="0" smtClean="0"/>
              <a:t>Identificar cuándo se utiliza el análisis de modos de fallo y sus efectos (FMEA).</a:t>
            </a:r>
          </a:p>
          <a:p>
            <a:r>
              <a:rPr lang="es-ES" altLang="en-US" sz="3200" dirty="0" smtClean="0"/>
              <a:t>Definir los pasos a seguir en el FMEA en los escenarios de salud.</a:t>
            </a:r>
          </a:p>
          <a:p>
            <a:r>
              <a:rPr lang="es-ES" altLang="en-US" sz="3200" dirty="0" smtClean="0"/>
              <a:t>Aplicar los conceptos en un FMEA.</a:t>
            </a:r>
            <a:endParaRPr lang="en-US" altLang="en-US" sz="3200" dirty="0" smtClean="0"/>
          </a:p>
        </p:txBody>
      </p:sp>
    </p:spTree>
    <p:extLst>
      <p:ext uri="{BB962C8B-B14F-4D97-AF65-F5344CB8AC3E}">
        <p14:creationId xmlns:p14="http://schemas.microsoft.com/office/powerpoint/2010/main" val="80682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1216" y="703792"/>
            <a:ext cx="9694334" cy="1143000"/>
          </a:xfrm>
        </p:spPr>
        <p:txBody>
          <a:bodyPr>
            <a:normAutofit/>
          </a:bodyPr>
          <a:lstStyle/>
          <a:p>
            <a:r>
              <a:rPr lang="es-ES" altLang="en-US" dirty="0"/>
              <a:t>Escala de frecuencia / ocurrencia de 5 puntos</a:t>
            </a:r>
            <a:endParaRPr lang="en-US" altLang="en-US" dirty="0" smtClean="0"/>
          </a:p>
        </p:txBody>
      </p:sp>
      <p:graphicFrame>
        <p:nvGraphicFramePr>
          <p:cNvPr id="4" name="Group 4"/>
          <p:cNvGraphicFramePr>
            <a:graphicFrameLocks noGrp="1"/>
          </p:cNvGraphicFramePr>
          <p:nvPr>
            <p:extLst>
              <p:ext uri="{D42A27DB-BD31-4B8C-83A1-F6EECF244321}">
                <p14:modId xmlns:p14="http://schemas.microsoft.com/office/powerpoint/2010/main" val="3584785222"/>
              </p:ext>
            </p:extLst>
          </p:nvPr>
        </p:nvGraphicFramePr>
        <p:xfrm>
          <a:off x="1297516" y="2112434"/>
          <a:ext cx="9406467" cy="4602438"/>
        </p:xfrm>
        <a:graphic>
          <a:graphicData uri="http://schemas.openxmlformats.org/drawingml/2006/table">
            <a:tbl>
              <a:tblPr/>
              <a:tblGrid>
                <a:gridCol w="1694548">
                  <a:extLst>
                    <a:ext uri="{9D8B030D-6E8A-4147-A177-3AD203B41FA5}">
                      <a16:colId xmlns="" xmlns:a16="http://schemas.microsoft.com/office/drawing/2014/main" val="20000"/>
                    </a:ext>
                  </a:extLst>
                </a:gridCol>
                <a:gridCol w="2481301">
                  <a:extLst>
                    <a:ext uri="{9D8B030D-6E8A-4147-A177-3AD203B41FA5}">
                      <a16:colId xmlns="" xmlns:a16="http://schemas.microsoft.com/office/drawing/2014/main" val="20001"/>
                    </a:ext>
                  </a:extLst>
                </a:gridCol>
                <a:gridCol w="5230618">
                  <a:extLst>
                    <a:ext uri="{9D8B030D-6E8A-4147-A177-3AD203B41FA5}">
                      <a16:colId xmlns="" xmlns:a16="http://schemas.microsoft.com/office/drawing/2014/main" val="20002"/>
                    </a:ext>
                  </a:extLst>
                </a:gridCol>
              </a:tblGrid>
              <a:tr h="39621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Probabilidad</a:t>
                      </a:r>
                      <a:r>
                        <a:rPr kumimoji="0" lang="en-US" sz="20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de </a:t>
                      </a: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ocurrencia</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96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Clasificación</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Descripción</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Definición</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7009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1</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Remoto</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 </a:t>
                      </a: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inexistente</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No o poca ocurrencia conocida; altamente improbable (por ejemplo, una vez cada 10 años)</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7009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2</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Bajo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Posible, pero sin datos; ocurre en casos aislados (por ejemplo, una vez en cada 1-4 años)</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10057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3</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Moderado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Documentado, pero con poca frecuencia; el problema tiene una posibilidad razonable de ocurrir (por ejemplo, varias veces al año)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10057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4</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R"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Alto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Frecuente; el problema ocurre regularmente o dentro de un corto período de tiempo (por ejemplo, una vez al mes)</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396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5</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R"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Muy Alto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Documentado</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casi</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inevitable.</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795740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err="1" smtClean="0"/>
              <a:t>Severidad</a:t>
            </a:r>
            <a:endParaRPr lang="en-US" altLang="en-US"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6800870"/>
              </p:ext>
            </p:extLst>
          </p:nvPr>
        </p:nvGraphicFramePr>
        <p:xfrm>
          <a:off x="238125" y="2038350"/>
          <a:ext cx="10725150" cy="474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328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err="1" smtClean="0"/>
              <a:t>Severidad</a:t>
            </a:r>
            <a:endParaRPr lang="en-US" altLang="en-US" dirty="0" smtClean="0"/>
          </a:p>
        </p:txBody>
      </p:sp>
      <p:sp>
        <p:nvSpPr>
          <p:cNvPr id="33795" name="Text Placeholder 2"/>
          <p:cNvSpPr>
            <a:spLocks noGrp="1"/>
          </p:cNvSpPr>
          <p:nvPr>
            <p:ph idx="1"/>
          </p:nvPr>
        </p:nvSpPr>
        <p:spPr/>
        <p:txBody>
          <a:bodyPr>
            <a:normAutofit/>
          </a:bodyPr>
          <a:lstStyle/>
          <a:p>
            <a:r>
              <a:rPr lang="es-ES" altLang="en-US" sz="3200" dirty="0"/>
              <a:t>Al realizar una FMEA, especialmente un proceso o </a:t>
            </a:r>
            <a:r>
              <a:rPr lang="es-ES" altLang="en-US" sz="3200" dirty="0" smtClean="0"/>
              <a:t>servicio, </a:t>
            </a:r>
            <a:r>
              <a:rPr lang="es-ES" altLang="en-US" sz="3200" dirty="0"/>
              <a:t>la clasificación de </a:t>
            </a:r>
            <a:r>
              <a:rPr lang="es-ES" altLang="en-US" sz="3200" dirty="0" smtClean="0"/>
              <a:t>severidad </a:t>
            </a:r>
            <a:r>
              <a:rPr lang="es-ES" altLang="en-US" sz="3200" dirty="0"/>
              <a:t>debe basarse en el peor efecto del modo de </a:t>
            </a:r>
            <a:r>
              <a:rPr lang="es-ES" altLang="en-US" sz="3200" dirty="0" smtClean="0"/>
              <a:t>fallo. </a:t>
            </a:r>
            <a:r>
              <a:rPr lang="es-ES" altLang="en-US" sz="3200" dirty="0"/>
              <a:t>Cuando se haya determinado la </a:t>
            </a:r>
            <a:r>
              <a:rPr lang="es-ES" altLang="en-US" sz="3200" dirty="0" smtClean="0"/>
              <a:t>severidad </a:t>
            </a:r>
            <a:r>
              <a:rPr lang="es-ES" altLang="en-US" sz="3200" dirty="0"/>
              <a:t>de todos los efectos, clasifique los modos de </a:t>
            </a:r>
            <a:r>
              <a:rPr lang="es-ES" altLang="en-US" sz="3200" dirty="0" smtClean="0"/>
              <a:t>fallo.</a:t>
            </a:r>
            <a:endParaRPr lang="en-US" altLang="en-US" sz="3200" dirty="0" smtClean="0"/>
          </a:p>
        </p:txBody>
      </p:sp>
      <p:sp>
        <p:nvSpPr>
          <p:cNvPr id="6" name="TextBox 5"/>
          <p:cNvSpPr txBox="1"/>
          <p:nvPr/>
        </p:nvSpPr>
        <p:spPr>
          <a:xfrm>
            <a:off x="7229475" y="5487989"/>
            <a:ext cx="4781550" cy="1107996"/>
          </a:xfrm>
          <a:prstGeom prst="rect">
            <a:avLst/>
          </a:prstGeom>
          <a:noFill/>
        </p:spPr>
        <p:txBody>
          <a:bodyPr wrap="square">
            <a:spAutoFit/>
          </a:bodyPr>
          <a:lstStyle/>
          <a:p>
            <a:pPr>
              <a:defRPr/>
            </a:pPr>
            <a:r>
              <a:rPr lang="en-US" sz="2200" dirty="0">
                <a:solidFill>
                  <a:schemeClr val="bg1"/>
                </a:solidFill>
                <a:cs typeface="Arial" charset="0"/>
              </a:rPr>
              <a:t>D.H. </a:t>
            </a:r>
            <a:r>
              <a:rPr lang="en-US" sz="2200" dirty="0" err="1">
                <a:solidFill>
                  <a:schemeClr val="bg1"/>
                </a:solidFill>
                <a:cs typeface="Arial" charset="0"/>
              </a:rPr>
              <a:t>Stamatis</a:t>
            </a:r>
            <a:r>
              <a:rPr lang="en-US" sz="2200" dirty="0">
                <a:solidFill>
                  <a:schemeClr val="bg1"/>
                </a:solidFill>
                <a:cs typeface="Arial" charset="0"/>
              </a:rPr>
              <a:t>. Failure Mode and Effects Analysis: From theory to execution, 1995</a:t>
            </a:r>
            <a:r>
              <a:rPr lang="en-US" dirty="0">
                <a:solidFill>
                  <a:schemeClr val="bg1"/>
                </a:solidFill>
                <a:latin typeface="Arial" charset="0"/>
                <a:cs typeface="Arial" charset="0"/>
              </a:rPr>
              <a:t>.</a:t>
            </a:r>
          </a:p>
        </p:txBody>
      </p:sp>
    </p:spTree>
    <p:extLst>
      <p:ext uri="{BB962C8B-B14F-4D97-AF65-F5344CB8AC3E}">
        <p14:creationId xmlns:p14="http://schemas.microsoft.com/office/powerpoint/2010/main" val="68388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
          <p:cNvGraphicFramePr>
            <a:graphicFrameLocks noGrp="1"/>
          </p:cNvGraphicFramePr>
          <p:nvPr>
            <p:extLst>
              <p:ext uri="{D42A27DB-BD31-4B8C-83A1-F6EECF244321}">
                <p14:modId xmlns:p14="http://schemas.microsoft.com/office/powerpoint/2010/main" val="2849147589"/>
              </p:ext>
            </p:extLst>
          </p:nvPr>
        </p:nvGraphicFramePr>
        <p:xfrm>
          <a:off x="1173691" y="2133600"/>
          <a:ext cx="9656234" cy="4610099"/>
        </p:xfrm>
        <a:graphic>
          <a:graphicData uri="http://schemas.openxmlformats.org/drawingml/2006/table">
            <a:tbl>
              <a:tblPr/>
              <a:tblGrid>
                <a:gridCol w="1715252">
                  <a:extLst>
                    <a:ext uri="{9D8B030D-6E8A-4147-A177-3AD203B41FA5}">
                      <a16:colId xmlns="" xmlns:a16="http://schemas.microsoft.com/office/drawing/2014/main" val="20000"/>
                    </a:ext>
                  </a:extLst>
                </a:gridCol>
                <a:gridCol w="2323304">
                  <a:extLst>
                    <a:ext uri="{9D8B030D-6E8A-4147-A177-3AD203B41FA5}">
                      <a16:colId xmlns="" xmlns:a16="http://schemas.microsoft.com/office/drawing/2014/main" val="20001"/>
                    </a:ext>
                  </a:extLst>
                </a:gridCol>
                <a:gridCol w="5617678">
                  <a:extLst>
                    <a:ext uri="{9D8B030D-6E8A-4147-A177-3AD203B41FA5}">
                      <a16:colId xmlns="" xmlns:a16="http://schemas.microsoft.com/office/drawing/2014/main" val="20002"/>
                    </a:ext>
                  </a:extLst>
                </a:gridCol>
              </a:tblGrid>
              <a:tr h="42504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Severidad</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25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R" sz="20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Clasificación</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Descripción</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Definición</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7520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1</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Menor</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o sin </a:t>
                      </a: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efecto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No sería perceptible para el paciente; no afectaría el proceso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4250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2</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Efecto</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Moderado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Puede afectar al paciente; afectaría el proceso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7520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3</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Daño</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Menor</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Resultaría en una lesión física o sicológica menor para el paciente; afectaría el proceso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10789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4</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Daño</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Mayor</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Peligroso, resultaría en una lesión grave para el paciente (por ejemplo, pérdida de la extremidad, pérdida de la función); afectaría el proceso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7520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5</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Resultado</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severo</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o terminal</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Muy peligroso; daría lugar a un evento centinela; afectaría el proceso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bl>
          </a:graphicData>
        </a:graphic>
      </p:graphicFrame>
      <p:sp>
        <p:nvSpPr>
          <p:cNvPr id="32802" name="Title 1"/>
          <p:cNvSpPr>
            <a:spLocks noGrp="1"/>
          </p:cNvSpPr>
          <p:nvPr>
            <p:ph type="title"/>
          </p:nvPr>
        </p:nvSpPr>
        <p:spPr>
          <a:xfrm>
            <a:off x="371475" y="866775"/>
            <a:ext cx="8229600" cy="922867"/>
          </a:xfrm>
        </p:spPr>
        <p:txBody>
          <a:bodyPr/>
          <a:lstStyle/>
          <a:p>
            <a:r>
              <a:rPr lang="en-US" altLang="en-US" dirty="0" err="1" smtClean="0"/>
              <a:t>Escala</a:t>
            </a:r>
            <a:r>
              <a:rPr lang="en-US" altLang="en-US" dirty="0" smtClean="0"/>
              <a:t> de </a:t>
            </a:r>
            <a:r>
              <a:rPr lang="en-US" altLang="en-US" dirty="0" err="1" smtClean="0"/>
              <a:t>Severidad</a:t>
            </a:r>
            <a:endParaRPr lang="en-US" altLang="en-US" dirty="0" smtClean="0"/>
          </a:p>
        </p:txBody>
      </p:sp>
    </p:spTree>
    <p:extLst>
      <p:ext uri="{BB962C8B-B14F-4D97-AF65-F5344CB8AC3E}">
        <p14:creationId xmlns:p14="http://schemas.microsoft.com/office/powerpoint/2010/main" val="218795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13596" y="734178"/>
            <a:ext cx="9613861" cy="1080938"/>
          </a:xfrm>
        </p:spPr>
        <p:txBody>
          <a:bodyPr/>
          <a:lstStyle/>
          <a:p>
            <a:r>
              <a:rPr lang="en-US" altLang="en-US" dirty="0" err="1" smtClean="0"/>
              <a:t>Detectabilidad</a:t>
            </a:r>
            <a:endParaRPr lang="en-US" altLang="en-US"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22645593"/>
              </p:ext>
            </p:extLst>
          </p:nvPr>
        </p:nvGraphicFramePr>
        <p:xfrm>
          <a:off x="213596" y="2066926"/>
          <a:ext cx="10930654" cy="4638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60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5971" y="762753"/>
            <a:ext cx="9613861" cy="1080938"/>
          </a:xfrm>
        </p:spPr>
        <p:txBody>
          <a:bodyPr/>
          <a:lstStyle/>
          <a:p>
            <a:r>
              <a:rPr lang="en-US" altLang="en-US" dirty="0" err="1" smtClean="0"/>
              <a:t>Detectabilidad</a:t>
            </a:r>
            <a:endParaRPr lang="en-US" altLang="en-US" dirty="0" smtClean="0"/>
          </a:p>
        </p:txBody>
      </p:sp>
      <p:sp>
        <p:nvSpPr>
          <p:cNvPr id="35843" name="Text Placeholder 2"/>
          <p:cNvSpPr>
            <a:spLocks noGrp="1"/>
          </p:cNvSpPr>
          <p:nvPr>
            <p:ph idx="1"/>
          </p:nvPr>
        </p:nvSpPr>
        <p:spPr>
          <a:xfrm>
            <a:off x="680321" y="2336873"/>
            <a:ext cx="10130554" cy="4016302"/>
          </a:xfrm>
        </p:spPr>
        <p:txBody>
          <a:bodyPr>
            <a:normAutofit/>
          </a:bodyPr>
          <a:lstStyle/>
          <a:p>
            <a:r>
              <a:rPr lang="es-ES" altLang="en-US" sz="3000" dirty="0" smtClean="0"/>
              <a:t>Cuanto más fácil se pueda detectar un modo de fallo, más fácilmente se puede mitigar de manera efectiva.</a:t>
            </a:r>
            <a:endParaRPr lang="en-US" altLang="en-US" sz="3000" dirty="0" smtClean="0"/>
          </a:p>
          <a:p>
            <a:pPr lvl="1"/>
            <a:r>
              <a:rPr lang="es-ES" altLang="en-US" sz="3000" dirty="0" smtClean="0"/>
              <a:t>Calificación de alta </a:t>
            </a:r>
            <a:r>
              <a:rPr lang="es-ES" altLang="en-US" sz="3000" dirty="0" err="1" smtClean="0"/>
              <a:t>detectabilidad</a:t>
            </a:r>
            <a:r>
              <a:rPr lang="es-ES" altLang="en-US" sz="3000" dirty="0" smtClean="0"/>
              <a:t> - mitigación deficiente.</a:t>
            </a:r>
            <a:endParaRPr lang="en-US" altLang="en-US" sz="3000" dirty="0" smtClean="0"/>
          </a:p>
          <a:p>
            <a:pPr lvl="1"/>
            <a:r>
              <a:rPr lang="es-ES" altLang="en-US" sz="3000" dirty="0" smtClean="0"/>
              <a:t>Bajo índice de </a:t>
            </a:r>
            <a:r>
              <a:rPr lang="es-ES" altLang="en-US" sz="3000" dirty="0" err="1" smtClean="0"/>
              <a:t>detectabilidad</a:t>
            </a:r>
            <a:r>
              <a:rPr lang="es-ES" altLang="en-US" sz="3000" dirty="0" smtClean="0"/>
              <a:t> - buena mitigación.</a:t>
            </a:r>
            <a:endParaRPr lang="en-US" altLang="en-US" sz="3000" dirty="0" smtClean="0"/>
          </a:p>
          <a:p>
            <a:pPr marL="45720" indent="0">
              <a:buNone/>
            </a:pPr>
            <a:endParaRPr lang="en-US" altLang="en-US" sz="3000" dirty="0" smtClean="0"/>
          </a:p>
        </p:txBody>
      </p:sp>
      <p:sp>
        <p:nvSpPr>
          <p:cNvPr id="4" name="TextBox 3"/>
          <p:cNvSpPr txBox="1"/>
          <p:nvPr/>
        </p:nvSpPr>
        <p:spPr>
          <a:xfrm>
            <a:off x="7391400" y="5245179"/>
            <a:ext cx="4038600" cy="1107996"/>
          </a:xfrm>
          <a:prstGeom prst="rect">
            <a:avLst/>
          </a:prstGeom>
          <a:noFill/>
          <a:ln>
            <a:solidFill>
              <a:schemeClr val="bg2">
                <a:lumMod val="20000"/>
                <a:lumOff val="80000"/>
              </a:schemeClr>
            </a:solidFill>
          </a:ln>
        </p:spPr>
        <p:txBody>
          <a:bodyPr>
            <a:spAutoFit/>
          </a:bodyPr>
          <a:lstStyle/>
          <a:p>
            <a:pPr>
              <a:defRPr/>
            </a:pPr>
            <a:r>
              <a:rPr lang="es-ES" sz="2200" b="1" dirty="0">
                <a:solidFill>
                  <a:schemeClr val="bg1"/>
                </a:solidFill>
                <a:cs typeface="Arial" charset="0"/>
              </a:rPr>
              <a:t>¡Regla de oro! ¡Recuerda esto cuando evaluamos la necesidad de hacer un RCA!</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3488804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4775" y="628650"/>
            <a:ext cx="10027920" cy="1356360"/>
          </a:xfrm>
        </p:spPr>
        <p:txBody>
          <a:bodyPr/>
          <a:lstStyle/>
          <a:p>
            <a:r>
              <a:rPr lang="es-ES" altLang="en-US" dirty="0"/>
              <a:t>Preguntas de evaluación de </a:t>
            </a:r>
            <a:r>
              <a:rPr lang="es-ES" altLang="en-US" dirty="0" err="1"/>
              <a:t>detectabilidad</a:t>
            </a:r>
            <a:endParaRPr lang="en-US" altLang="en-US"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83064056"/>
              </p:ext>
            </p:extLst>
          </p:nvPr>
        </p:nvGraphicFramePr>
        <p:xfrm>
          <a:off x="261220" y="2030524"/>
          <a:ext cx="11445005" cy="4151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69641" y="6181725"/>
            <a:ext cx="5217584" cy="646331"/>
          </a:xfrm>
          <a:prstGeom prst="rect">
            <a:avLst/>
          </a:prstGeom>
          <a:noFill/>
        </p:spPr>
        <p:txBody>
          <a:bodyPr wrap="square">
            <a:spAutoFit/>
          </a:bodyPr>
          <a:lstStyle/>
          <a:p>
            <a:pPr>
              <a:defRPr/>
            </a:pPr>
            <a:r>
              <a:rPr lang="en-US" dirty="0">
                <a:solidFill>
                  <a:schemeClr val="bg1"/>
                </a:solidFill>
                <a:cs typeface="Arial" charset="0"/>
              </a:rPr>
              <a:t>Adapted from Failure Modes and Effects Analysis In Health Care; Joint Commission, 2005.</a:t>
            </a:r>
          </a:p>
        </p:txBody>
      </p:sp>
    </p:spTree>
    <p:extLst>
      <p:ext uri="{BB962C8B-B14F-4D97-AF65-F5344CB8AC3E}">
        <p14:creationId xmlns:p14="http://schemas.microsoft.com/office/powerpoint/2010/main" val="326551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
          <p:cNvGraphicFramePr>
            <a:graphicFrameLocks noGrp="1"/>
          </p:cNvGraphicFramePr>
          <p:nvPr>
            <p:extLst>
              <p:ext uri="{D42A27DB-BD31-4B8C-83A1-F6EECF244321}">
                <p14:modId xmlns:p14="http://schemas.microsoft.com/office/powerpoint/2010/main" val="4209718292"/>
              </p:ext>
            </p:extLst>
          </p:nvPr>
        </p:nvGraphicFramePr>
        <p:xfrm>
          <a:off x="712258" y="2162176"/>
          <a:ext cx="10231968" cy="4533900"/>
        </p:xfrm>
        <a:graphic>
          <a:graphicData uri="http://schemas.openxmlformats.org/drawingml/2006/table">
            <a:tbl>
              <a:tblPr/>
              <a:tblGrid>
                <a:gridCol w="1723666">
                  <a:extLst>
                    <a:ext uri="{9D8B030D-6E8A-4147-A177-3AD203B41FA5}">
                      <a16:colId xmlns="" xmlns:a16="http://schemas.microsoft.com/office/drawing/2014/main" val="20000"/>
                    </a:ext>
                  </a:extLst>
                </a:gridCol>
                <a:gridCol w="3080593">
                  <a:extLst>
                    <a:ext uri="{9D8B030D-6E8A-4147-A177-3AD203B41FA5}">
                      <a16:colId xmlns="" xmlns:a16="http://schemas.microsoft.com/office/drawing/2014/main" val="20001"/>
                    </a:ext>
                  </a:extLst>
                </a:gridCol>
                <a:gridCol w="5427709">
                  <a:extLst>
                    <a:ext uri="{9D8B030D-6E8A-4147-A177-3AD203B41FA5}">
                      <a16:colId xmlns="" xmlns:a16="http://schemas.microsoft.com/office/drawing/2014/main" val="20002"/>
                    </a:ext>
                  </a:extLst>
                </a:gridCol>
              </a:tblGrid>
              <a:tr h="59168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Detectabilidad</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91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Clasificación</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Descripción</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Definición</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591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1</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Detección</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certera</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Casi siempre se detecta de inmediato.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5934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2</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R"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Alto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Probablemente</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sea </a:t>
                      </a: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detectado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591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3</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Moderado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Probabilidad</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moderada</a:t>
                      </a:r>
                      <a:r>
                        <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de </a:t>
                      </a:r>
                      <a:r>
                        <a:rPr kumimoji="0" lang="en-US" sz="20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detectar</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591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4</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R"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Bajo</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Es poco probable que se detecte</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981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5</a:t>
                      </a:r>
                      <a:endParaRPr kumimoji="0" lang="en-US"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Casi seguro de no detectar</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No es posible la detección</a:t>
                      </a:r>
                      <a:endParaRPr kumimoji="0" lang="en-US"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bl>
          </a:graphicData>
        </a:graphic>
      </p:graphicFrame>
      <p:sp>
        <p:nvSpPr>
          <p:cNvPr id="37922" name="Title 1"/>
          <p:cNvSpPr>
            <a:spLocks noGrp="1"/>
          </p:cNvSpPr>
          <p:nvPr>
            <p:ph type="title"/>
          </p:nvPr>
        </p:nvSpPr>
        <p:spPr>
          <a:xfrm>
            <a:off x="85725" y="704850"/>
            <a:ext cx="8229600" cy="1143000"/>
          </a:xfrm>
        </p:spPr>
        <p:txBody>
          <a:bodyPr/>
          <a:lstStyle/>
          <a:p>
            <a:r>
              <a:rPr lang="es-ES" altLang="en-US" dirty="0"/>
              <a:t>Ejemplo de escala de detección</a:t>
            </a:r>
            <a:endParaRPr lang="en-US" altLang="en-US" dirty="0" smtClean="0"/>
          </a:p>
        </p:txBody>
      </p:sp>
    </p:spTree>
    <p:extLst>
      <p:ext uri="{BB962C8B-B14F-4D97-AF65-F5344CB8AC3E}">
        <p14:creationId xmlns:p14="http://schemas.microsoft.com/office/powerpoint/2010/main" val="2853399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905" y="648070"/>
            <a:ext cx="10070538" cy="1260629"/>
          </a:xfrm>
        </p:spPr>
        <p:txBody>
          <a:bodyPr>
            <a:normAutofit/>
          </a:bodyPr>
          <a:lstStyle/>
          <a:p>
            <a:r>
              <a:rPr lang="es-ES" altLang="en-US" dirty="0" smtClean="0"/>
              <a:t>FMEA – </a:t>
            </a:r>
            <a:r>
              <a:rPr lang="es-ES" altLang="en-US" dirty="0"/>
              <a:t>Paso 4</a:t>
            </a:r>
            <a:br>
              <a:rPr lang="es-ES" altLang="en-US" dirty="0"/>
            </a:br>
            <a:r>
              <a:rPr lang="es-ES" altLang="en-US" dirty="0" smtClean="0"/>
              <a:t>Calcular el número de prioridad de riesgo (RPN)</a:t>
            </a:r>
            <a:endParaRPr lang="es-ES" altLang="en-US" dirty="0"/>
          </a:p>
        </p:txBody>
      </p:sp>
      <p:sp>
        <p:nvSpPr>
          <p:cNvPr id="27651" name="Content Placeholder 2"/>
          <p:cNvSpPr>
            <a:spLocks noGrp="1"/>
          </p:cNvSpPr>
          <p:nvPr>
            <p:ph idx="1"/>
          </p:nvPr>
        </p:nvSpPr>
        <p:spPr>
          <a:xfrm>
            <a:off x="488272" y="2231136"/>
            <a:ext cx="9010835" cy="4197095"/>
          </a:xfrm>
        </p:spPr>
        <p:txBody>
          <a:bodyPr>
            <a:normAutofit/>
          </a:bodyPr>
          <a:lstStyle/>
          <a:p>
            <a:r>
              <a:rPr lang="es-ES" altLang="en-US" sz="3200" dirty="0"/>
              <a:t>M</a:t>
            </a:r>
            <a:r>
              <a:rPr lang="es-ES" altLang="en-US" sz="3200" dirty="0" smtClean="0"/>
              <a:t>edida relativa de la </a:t>
            </a:r>
            <a:r>
              <a:rPr lang="es-ES" altLang="en-US" sz="3200" dirty="0" err="1" smtClean="0"/>
              <a:t>criticalidad</a:t>
            </a:r>
            <a:r>
              <a:rPr lang="es-ES" altLang="en-US" sz="3200" dirty="0" smtClean="0"/>
              <a:t> de cada   modo de fallo</a:t>
            </a:r>
          </a:p>
          <a:p>
            <a:r>
              <a:rPr lang="es-ES" altLang="en-US" sz="3200" dirty="0" smtClean="0"/>
              <a:t>Sirve para asignar prioridades a la prevención de cada modo de fallo</a:t>
            </a:r>
          </a:p>
          <a:p>
            <a:r>
              <a:rPr lang="es-ES" altLang="en-US" sz="3200" dirty="0" smtClean="0"/>
              <a:t>RPN = severidad x ocurrencia x </a:t>
            </a:r>
            <a:r>
              <a:rPr lang="es-ES" altLang="en-US" sz="3200" dirty="0" err="1" smtClean="0"/>
              <a:t>detectabilidad</a:t>
            </a:r>
            <a:endParaRPr lang="es-ES" altLang="en-US" sz="3200" dirty="0" smtClean="0"/>
          </a:p>
          <a:p>
            <a:endParaRPr lang="es-ES" altLang="en-US" sz="3200" dirty="0" smtClean="0"/>
          </a:p>
        </p:txBody>
      </p:sp>
      <p:sp>
        <p:nvSpPr>
          <p:cNvPr id="2" name="Oval Callout 1"/>
          <p:cNvSpPr/>
          <p:nvPr/>
        </p:nvSpPr>
        <p:spPr>
          <a:xfrm>
            <a:off x="9499107" y="2323328"/>
            <a:ext cx="2574525" cy="2006355"/>
          </a:xfrm>
          <a:prstGeom prst="wedgeEllipseCallout">
            <a:avLst>
              <a:gd name="adj1" fmla="val -59109"/>
              <a:gd name="adj2" fmla="val -6360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en-US" dirty="0"/>
              <a:t>Los modos de fallo deben ser clasificados para establecer prioridades</a:t>
            </a:r>
          </a:p>
        </p:txBody>
      </p:sp>
      <p:graphicFrame>
        <p:nvGraphicFramePr>
          <p:cNvPr id="3" name="Table 2"/>
          <p:cNvGraphicFramePr>
            <a:graphicFrameLocks noGrp="1"/>
          </p:cNvGraphicFramePr>
          <p:nvPr>
            <p:extLst>
              <p:ext uri="{D42A27DB-BD31-4B8C-83A1-F6EECF244321}">
                <p14:modId xmlns:p14="http://schemas.microsoft.com/office/powerpoint/2010/main" val="2779348624"/>
              </p:ext>
            </p:extLst>
          </p:nvPr>
        </p:nvGraphicFramePr>
        <p:xfrm>
          <a:off x="1419440" y="5114109"/>
          <a:ext cx="7547006" cy="1082505"/>
        </p:xfrm>
        <a:graphic>
          <a:graphicData uri="http://schemas.openxmlformats.org/drawingml/2006/table">
            <a:tbl>
              <a:tblPr firstRow="1" bandRow="1">
                <a:tableStyleId>{5C22544A-7EE6-4342-B048-85BDC9FD1C3A}</a:tableStyleId>
              </a:tblPr>
              <a:tblGrid>
                <a:gridCol w="1886751">
                  <a:extLst>
                    <a:ext uri="{9D8B030D-6E8A-4147-A177-3AD203B41FA5}">
                      <a16:colId xmlns="" xmlns:a16="http://schemas.microsoft.com/office/drawing/2014/main" val="20000"/>
                    </a:ext>
                  </a:extLst>
                </a:gridCol>
                <a:gridCol w="1751657">
                  <a:extLst>
                    <a:ext uri="{9D8B030D-6E8A-4147-A177-3AD203B41FA5}">
                      <a16:colId xmlns="" xmlns:a16="http://schemas.microsoft.com/office/drawing/2014/main" val="20001"/>
                    </a:ext>
                  </a:extLst>
                </a:gridCol>
                <a:gridCol w="2021847">
                  <a:extLst>
                    <a:ext uri="{9D8B030D-6E8A-4147-A177-3AD203B41FA5}">
                      <a16:colId xmlns="" xmlns:a16="http://schemas.microsoft.com/office/drawing/2014/main" val="20002"/>
                    </a:ext>
                  </a:extLst>
                </a:gridCol>
                <a:gridCol w="1886751">
                  <a:extLst>
                    <a:ext uri="{9D8B030D-6E8A-4147-A177-3AD203B41FA5}">
                      <a16:colId xmlns="" xmlns:a16="http://schemas.microsoft.com/office/drawing/2014/main" val="20003"/>
                    </a:ext>
                  </a:extLst>
                </a:gridCol>
              </a:tblGrid>
              <a:tr h="508600">
                <a:tc>
                  <a:txBody>
                    <a:bodyPr/>
                    <a:lstStyle/>
                    <a:p>
                      <a:pPr algn="ctr"/>
                      <a:r>
                        <a:rPr lang="es-ES" altLang="en-US" sz="2000" dirty="0" smtClean="0"/>
                        <a:t>Severidad </a:t>
                      </a:r>
                      <a:endParaRPr lang="en-US" sz="2000" dirty="0"/>
                    </a:p>
                  </a:txBody>
                  <a:tcPr anchor="ctr">
                    <a:solidFill>
                      <a:schemeClr val="accent1">
                        <a:lumMod val="50000"/>
                      </a:schemeClr>
                    </a:solidFill>
                  </a:tcPr>
                </a:tc>
                <a:tc>
                  <a:txBody>
                    <a:bodyPr/>
                    <a:lstStyle/>
                    <a:p>
                      <a:pPr algn="ctr"/>
                      <a:r>
                        <a:rPr lang="es-ES" altLang="en-US" sz="2000" dirty="0" smtClean="0"/>
                        <a:t>Ocurrencia</a:t>
                      </a:r>
                      <a:endParaRPr lang="en-US" sz="2000" dirty="0"/>
                    </a:p>
                  </a:txBody>
                  <a:tcPr anchor="ctr">
                    <a:solidFill>
                      <a:schemeClr val="accent1">
                        <a:lumMod val="50000"/>
                      </a:schemeClr>
                    </a:solidFill>
                  </a:tcPr>
                </a:tc>
                <a:tc>
                  <a:txBody>
                    <a:bodyPr/>
                    <a:lstStyle/>
                    <a:p>
                      <a:pPr algn="ctr"/>
                      <a:r>
                        <a:rPr lang="es-ES" altLang="en-US" sz="2000" dirty="0" err="1" smtClean="0"/>
                        <a:t>Detectabilidad</a:t>
                      </a:r>
                      <a:endParaRPr lang="en-US" sz="2000" dirty="0"/>
                    </a:p>
                  </a:txBody>
                  <a:tcPr anchor="ctr">
                    <a:solidFill>
                      <a:schemeClr val="accent1">
                        <a:lumMod val="50000"/>
                      </a:schemeClr>
                    </a:solidFill>
                  </a:tcPr>
                </a:tc>
                <a:tc>
                  <a:txBody>
                    <a:bodyPr/>
                    <a:lstStyle/>
                    <a:p>
                      <a:pPr algn="ctr"/>
                      <a:r>
                        <a:rPr lang="es-PR" sz="2000" dirty="0" smtClean="0"/>
                        <a:t>RPN</a:t>
                      </a:r>
                      <a:endParaRPr lang="en-US" sz="2000" dirty="0"/>
                    </a:p>
                  </a:txBody>
                  <a:tcPr anchor="ctr">
                    <a:solidFill>
                      <a:schemeClr val="accent1">
                        <a:lumMod val="50000"/>
                      </a:schemeClr>
                    </a:solidFill>
                  </a:tcPr>
                </a:tc>
                <a:extLst>
                  <a:ext uri="{0D108BD9-81ED-4DB2-BD59-A6C34878D82A}">
                    <a16:rowId xmlns="" xmlns:a16="http://schemas.microsoft.com/office/drawing/2014/main" val="10000"/>
                  </a:ext>
                </a:extLst>
              </a:tr>
              <a:tr h="573905">
                <a:tc>
                  <a:txBody>
                    <a:bodyPr/>
                    <a:lstStyle/>
                    <a:p>
                      <a:pPr algn="ctr"/>
                      <a:r>
                        <a:rPr lang="es-PR" sz="2000" dirty="0" smtClean="0"/>
                        <a:t>7</a:t>
                      </a:r>
                      <a:endParaRPr lang="en-US" sz="2000" dirty="0"/>
                    </a:p>
                  </a:txBody>
                  <a:tcPr anchor="ctr"/>
                </a:tc>
                <a:tc>
                  <a:txBody>
                    <a:bodyPr/>
                    <a:lstStyle/>
                    <a:p>
                      <a:pPr algn="ctr"/>
                      <a:r>
                        <a:rPr lang="es-PR" sz="2000" dirty="0" smtClean="0"/>
                        <a:t>5</a:t>
                      </a:r>
                      <a:endParaRPr lang="en-US" sz="2000" dirty="0"/>
                    </a:p>
                  </a:txBody>
                  <a:tcPr anchor="ctr"/>
                </a:tc>
                <a:tc>
                  <a:txBody>
                    <a:bodyPr/>
                    <a:lstStyle/>
                    <a:p>
                      <a:pPr algn="ctr"/>
                      <a:r>
                        <a:rPr lang="es-PR" sz="2000" dirty="0" smtClean="0"/>
                        <a:t>6</a:t>
                      </a:r>
                      <a:endParaRPr lang="en-US" sz="2000" dirty="0"/>
                    </a:p>
                  </a:txBody>
                  <a:tcPr anchor="ctr"/>
                </a:tc>
                <a:tc>
                  <a:txBody>
                    <a:bodyPr/>
                    <a:lstStyle/>
                    <a:p>
                      <a:pPr algn="ctr"/>
                      <a:r>
                        <a:rPr lang="es-PR" sz="2000" smtClean="0"/>
                        <a:t>7x5x6 = 210</a:t>
                      </a:r>
                      <a:endParaRPr lang="en-US" sz="2000" dirty="0"/>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35642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905" y="648070"/>
            <a:ext cx="10070538" cy="1260629"/>
          </a:xfrm>
        </p:spPr>
        <p:txBody>
          <a:bodyPr>
            <a:normAutofit fontScale="90000"/>
          </a:bodyPr>
          <a:lstStyle/>
          <a:p>
            <a:r>
              <a:rPr lang="es-ES" altLang="en-US" dirty="0" smtClean="0"/>
              <a:t>FMEA – </a:t>
            </a:r>
            <a:r>
              <a:rPr lang="es-ES" altLang="en-US" dirty="0"/>
              <a:t>Paso </a:t>
            </a:r>
            <a:r>
              <a:rPr lang="es-ES" altLang="en-US" dirty="0" smtClean="0"/>
              <a:t>5</a:t>
            </a:r>
            <a:r>
              <a:rPr lang="es-ES" altLang="en-US" dirty="0"/>
              <a:t/>
            </a:r>
            <a:br>
              <a:rPr lang="es-ES" altLang="en-US" dirty="0"/>
            </a:br>
            <a:r>
              <a:rPr lang="es-ES" altLang="en-US" dirty="0"/>
              <a:t>Identificar </a:t>
            </a:r>
            <a:r>
              <a:rPr lang="es-ES" altLang="en-US" dirty="0" smtClean="0"/>
              <a:t>la </a:t>
            </a:r>
            <a:r>
              <a:rPr lang="es-ES" altLang="en-US" dirty="0"/>
              <a:t>raíz de causa de los modos de </a:t>
            </a:r>
            <a:r>
              <a:rPr lang="es-ES" altLang="en-US" dirty="0" smtClean="0"/>
              <a:t>fallo</a:t>
            </a:r>
            <a:endParaRPr lang="es-ES" altLang="en-US" dirty="0"/>
          </a:p>
        </p:txBody>
      </p:sp>
      <p:sp>
        <p:nvSpPr>
          <p:cNvPr id="27651" name="Content Placeholder 2"/>
          <p:cNvSpPr>
            <a:spLocks noGrp="1"/>
          </p:cNvSpPr>
          <p:nvPr>
            <p:ph idx="1"/>
          </p:nvPr>
        </p:nvSpPr>
        <p:spPr>
          <a:xfrm>
            <a:off x="488271" y="2231136"/>
            <a:ext cx="10724225" cy="4197095"/>
          </a:xfrm>
        </p:spPr>
        <p:txBody>
          <a:bodyPr>
            <a:normAutofit/>
          </a:bodyPr>
          <a:lstStyle/>
          <a:p>
            <a:pPr marL="0" indent="0">
              <a:buNone/>
            </a:pPr>
            <a:r>
              <a:rPr lang="es-PR" sz="3200" dirty="0"/>
              <a:t>Analizar modos de fallo para determinar la raíz de causa.</a:t>
            </a:r>
            <a:endParaRPr lang="en-US" sz="3200" dirty="0"/>
          </a:p>
          <a:p>
            <a:r>
              <a:rPr lang="es-PR" sz="3200" dirty="0"/>
              <a:t>Determine qué modos de fallo requieren análisis de raíz de causa (RCA).</a:t>
            </a:r>
            <a:endParaRPr lang="en-US" sz="3200" dirty="0"/>
          </a:p>
          <a:p>
            <a:r>
              <a:rPr lang="es-PR" sz="3200" dirty="0"/>
              <a:t>Conducir RCA según sea necesario.</a:t>
            </a:r>
            <a:endParaRPr lang="en-US" sz="3200" dirty="0"/>
          </a:p>
          <a:p>
            <a:r>
              <a:rPr lang="es-PR" sz="3200" dirty="0"/>
              <a:t>El RCA en un FMEA es utilizado como una herramienta prospectiva o proactiva</a:t>
            </a:r>
            <a:r>
              <a:rPr lang="es-PR" sz="3200" dirty="0" smtClean="0"/>
              <a:t>.</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037" y="784131"/>
            <a:ext cx="1537855" cy="103579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99901">
            <a:off x="9943388" y="5327635"/>
            <a:ext cx="1815763" cy="1034160"/>
          </a:xfrm>
          <a:prstGeom prst="rect">
            <a:avLst/>
          </a:prstGeom>
        </p:spPr>
      </p:pic>
    </p:spTree>
    <p:extLst>
      <p:ext uri="{BB962C8B-B14F-4D97-AF65-F5344CB8AC3E}">
        <p14:creationId xmlns:p14="http://schemas.microsoft.com/office/powerpoint/2010/main" val="1472845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s-ES" altLang="en-US" dirty="0" smtClean="0"/>
              <a:t>¿Qué es un FMEA?</a:t>
            </a:r>
            <a:endParaRPr lang="en-US" altLang="en-US" dirty="0" smtClean="0"/>
          </a:p>
        </p:txBody>
      </p:sp>
      <p:sp>
        <p:nvSpPr>
          <p:cNvPr id="27651" name="Content Placeholder 2"/>
          <p:cNvSpPr>
            <a:spLocks noGrp="1"/>
          </p:cNvSpPr>
          <p:nvPr>
            <p:ph idx="1"/>
          </p:nvPr>
        </p:nvSpPr>
        <p:spPr/>
        <p:txBody>
          <a:bodyPr>
            <a:normAutofit/>
          </a:bodyPr>
          <a:lstStyle/>
          <a:p>
            <a:r>
              <a:rPr lang="es-ES" altLang="en-US" sz="3200" dirty="0"/>
              <a:t>Un enfoque sistemático y proactivo basado en equipo para identificar la forma en que un proceso puede fallar, por qué puede fallar, los efectos de esa falla y cómo puede hacerse más seguro.</a:t>
            </a:r>
            <a:endParaRPr lang="es-ES" altLang="en-US" sz="3200" dirty="0" smtClean="0"/>
          </a:p>
        </p:txBody>
      </p:sp>
    </p:spTree>
    <p:extLst>
      <p:ext uri="{BB962C8B-B14F-4D97-AF65-F5344CB8AC3E}">
        <p14:creationId xmlns:p14="http://schemas.microsoft.com/office/powerpoint/2010/main" val="543311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905" y="648070"/>
            <a:ext cx="10070538" cy="1260629"/>
          </a:xfrm>
        </p:spPr>
        <p:txBody>
          <a:bodyPr>
            <a:normAutofit fontScale="90000"/>
          </a:bodyPr>
          <a:lstStyle/>
          <a:p>
            <a:r>
              <a:rPr lang="es-ES" altLang="en-US" dirty="0" smtClean="0"/>
              <a:t>FMEA – </a:t>
            </a:r>
            <a:r>
              <a:rPr lang="es-ES" altLang="en-US" dirty="0"/>
              <a:t>Paso </a:t>
            </a:r>
            <a:r>
              <a:rPr lang="es-ES" altLang="en-US" dirty="0" smtClean="0"/>
              <a:t>5</a:t>
            </a:r>
            <a:r>
              <a:rPr lang="es-ES" altLang="en-US" dirty="0"/>
              <a:t/>
            </a:r>
            <a:br>
              <a:rPr lang="es-ES" altLang="en-US" dirty="0"/>
            </a:br>
            <a:r>
              <a:rPr lang="es-ES" altLang="en-US" dirty="0"/>
              <a:t>Identificar </a:t>
            </a:r>
            <a:r>
              <a:rPr lang="es-ES" altLang="en-US" dirty="0" smtClean="0"/>
              <a:t>la </a:t>
            </a:r>
            <a:r>
              <a:rPr lang="es-ES" altLang="en-US" dirty="0"/>
              <a:t>raíz de causa de los modos de </a:t>
            </a:r>
            <a:r>
              <a:rPr lang="es-ES" altLang="en-US" dirty="0" smtClean="0"/>
              <a:t>fallo</a:t>
            </a:r>
            <a:endParaRPr lang="es-ES" altLang="en-US" dirty="0"/>
          </a:p>
        </p:txBody>
      </p:sp>
      <p:sp>
        <p:nvSpPr>
          <p:cNvPr id="27651" name="Content Placeholder 2"/>
          <p:cNvSpPr>
            <a:spLocks noGrp="1"/>
          </p:cNvSpPr>
          <p:nvPr>
            <p:ph idx="1"/>
          </p:nvPr>
        </p:nvSpPr>
        <p:spPr>
          <a:xfrm>
            <a:off x="129905" y="2177870"/>
            <a:ext cx="11771791" cy="4444872"/>
          </a:xfrm>
        </p:spPr>
        <p:txBody>
          <a:bodyPr>
            <a:normAutofit lnSpcReduction="10000"/>
          </a:bodyPr>
          <a:lstStyle/>
          <a:p>
            <a:r>
              <a:rPr lang="es-PR" sz="3200" dirty="0" smtClean="0"/>
              <a:t>No </a:t>
            </a:r>
            <a:r>
              <a:rPr lang="es-PR" sz="3200" dirty="0"/>
              <a:t>todos los modos de fallo requieren un RCA completo. </a:t>
            </a:r>
            <a:r>
              <a:rPr lang="es-PR" sz="3200" dirty="0" smtClean="0"/>
              <a:t>  ¿</a:t>
            </a:r>
            <a:r>
              <a:rPr lang="es-PR" sz="3200" dirty="0"/>
              <a:t>Por qué?</a:t>
            </a:r>
            <a:endParaRPr lang="en-US" sz="3200" dirty="0"/>
          </a:p>
          <a:p>
            <a:r>
              <a:rPr lang="es-PR" sz="3200" dirty="0"/>
              <a:t>Si después del proceso de cuestionamiento, la corrección de la raíz de causa no se encuentra en la capacidad de la organización para corregir, volver a las estrategias de reducción de riesgos.</a:t>
            </a:r>
            <a:endParaRPr lang="en-US" sz="3200" dirty="0"/>
          </a:p>
          <a:p>
            <a:r>
              <a:rPr lang="es-PR" sz="3200" dirty="0"/>
              <a:t>Si durante el proceso de cuestionamiento, el equipo de FMEA identifica cambios en el diseño que impiden que el modo de falla se repita, vaya por lo más sencillo (los fallos que son fácilmente detectables son mitigados fácilmente)</a:t>
            </a:r>
            <a:endParaRPr lang="en-US" sz="3200" dirty="0"/>
          </a:p>
        </p:txBody>
      </p:sp>
    </p:spTree>
    <p:extLst>
      <p:ext uri="{BB962C8B-B14F-4D97-AF65-F5344CB8AC3E}">
        <p14:creationId xmlns:p14="http://schemas.microsoft.com/office/powerpoint/2010/main" val="1613686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905" y="648070"/>
            <a:ext cx="10070538" cy="1260629"/>
          </a:xfrm>
        </p:spPr>
        <p:txBody>
          <a:bodyPr>
            <a:normAutofit/>
          </a:bodyPr>
          <a:lstStyle/>
          <a:p>
            <a:r>
              <a:rPr lang="es-ES" altLang="en-US" dirty="0" smtClean="0"/>
              <a:t>FMEA – </a:t>
            </a:r>
            <a:r>
              <a:rPr lang="es-ES" altLang="en-US" dirty="0"/>
              <a:t>Paso 6</a:t>
            </a:r>
            <a:br>
              <a:rPr lang="es-ES" altLang="en-US" dirty="0"/>
            </a:br>
            <a:r>
              <a:rPr lang="es-ES" altLang="en-US" dirty="0"/>
              <a:t>Rediseñar el proceso</a:t>
            </a:r>
          </a:p>
        </p:txBody>
      </p:sp>
      <p:sp>
        <p:nvSpPr>
          <p:cNvPr id="27651" name="Content Placeholder 2"/>
          <p:cNvSpPr>
            <a:spLocks noGrp="1"/>
          </p:cNvSpPr>
          <p:nvPr>
            <p:ph idx="1"/>
          </p:nvPr>
        </p:nvSpPr>
        <p:spPr>
          <a:xfrm>
            <a:off x="488271" y="2231136"/>
            <a:ext cx="10946167" cy="4444872"/>
          </a:xfrm>
        </p:spPr>
        <p:txBody>
          <a:bodyPr>
            <a:normAutofit/>
          </a:bodyPr>
          <a:lstStyle/>
          <a:p>
            <a:r>
              <a:rPr lang="es-ES" sz="3200" dirty="0"/>
              <a:t>Identifique un plan de acción para cada modo de </a:t>
            </a:r>
            <a:r>
              <a:rPr lang="es-ES" sz="3200" dirty="0" smtClean="0"/>
              <a:t>fallo </a:t>
            </a:r>
            <a:r>
              <a:rPr lang="es-ES" sz="3200" dirty="0"/>
              <a:t>que será </a:t>
            </a:r>
            <a:r>
              <a:rPr lang="es-ES" sz="3200" dirty="0" smtClean="0"/>
              <a:t>corregido</a:t>
            </a:r>
          </a:p>
          <a:p>
            <a:r>
              <a:rPr lang="es-ES" sz="3200" dirty="0" smtClean="0"/>
              <a:t>La meta del proceso de rediseño es prevenir daño al individuo que recibe el cuidado</a:t>
            </a:r>
          </a:p>
        </p:txBody>
      </p:sp>
      <p:sp>
        <p:nvSpPr>
          <p:cNvPr id="2" name="Rounded Rectangle 1"/>
          <p:cNvSpPr/>
          <p:nvPr/>
        </p:nvSpPr>
        <p:spPr>
          <a:xfrm>
            <a:off x="648069" y="4314546"/>
            <a:ext cx="9312677" cy="225493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en-US" sz="2400" dirty="0" err="1" smtClean="0"/>
              <a:t>Algunas</a:t>
            </a:r>
            <a:r>
              <a:rPr lang="en-US" sz="2400" dirty="0" smtClean="0"/>
              <a:t> </a:t>
            </a:r>
            <a:r>
              <a:rPr lang="en-US" sz="2400" dirty="0" err="1" smtClean="0"/>
              <a:t>formas</a:t>
            </a:r>
            <a:r>
              <a:rPr lang="en-US" sz="2400" dirty="0" smtClean="0"/>
              <a:t> </a:t>
            </a:r>
            <a:r>
              <a:rPr lang="en-US" sz="2400" dirty="0"/>
              <a:t>de </a:t>
            </a:r>
            <a:r>
              <a:rPr lang="en-US" sz="2400" dirty="0" err="1" smtClean="0"/>
              <a:t>rediseñar</a:t>
            </a:r>
            <a:endParaRPr lang="en-US" sz="2400" dirty="0" smtClean="0"/>
          </a:p>
          <a:p>
            <a:r>
              <a:rPr lang="es-PR" sz="2400" dirty="0" smtClean="0"/>
              <a:t>Estandarizar                                     </a:t>
            </a:r>
            <a:r>
              <a:rPr lang="en-US" sz="2400" dirty="0" err="1" smtClean="0"/>
              <a:t>Automatizar</a:t>
            </a:r>
            <a:endParaRPr lang="es-PR" sz="2400" dirty="0" smtClean="0"/>
          </a:p>
          <a:p>
            <a:r>
              <a:rPr lang="es-PR" sz="2400" dirty="0" smtClean="0"/>
              <a:t>Simplificar                                       Documentar</a:t>
            </a:r>
          </a:p>
          <a:p>
            <a:r>
              <a:rPr lang="en-US" sz="2400" dirty="0" err="1" smtClean="0"/>
              <a:t>Optimizar</a:t>
            </a:r>
            <a:r>
              <a:rPr lang="en-US" sz="2400" dirty="0" smtClean="0"/>
              <a:t> </a:t>
            </a:r>
            <a:r>
              <a:rPr lang="en-US" sz="2400" dirty="0"/>
              <a:t>la </a:t>
            </a:r>
            <a:r>
              <a:rPr lang="en-US" sz="2400" dirty="0" err="1" smtClean="0"/>
              <a:t>redundancia</a:t>
            </a:r>
            <a:r>
              <a:rPr lang="en-US" sz="2400" dirty="0"/>
              <a:t> </a:t>
            </a:r>
            <a:r>
              <a:rPr lang="en-US" sz="2400" dirty="0" smtClean="0"/>
              <a:t>                </a:t>
            </a:r>
            <a:r>
              <a:rPr lang="es-PR" sz="2400" dirty="0" smtClean="0"/>
              <a:t>Aumentar la </a:t>
            </a:r>
            <a:r>
              <a:rPr lang="es-PR" sz="2400" dirty="0" err="1" smtClean="0"/>
              <a:t>detectabilidad</a:t>
            </a:r>
            <a:endParaRPr lang="en-US" sz="2400" dirty="0"/>
          </a:p>
        </p:txBody>
      </p:sp>
    </p:spTree>
    <p:extLst>
      <p:ext uri="{BB962C8B-B14F-4D97-AF65-F5344CB8AC3E}">
        <p14:creationId xmlns:p14="http://schemas.microsoft.com/office/powerpoint/2010/main" val="355423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905" y="648070"/>
            <a:ext cx="10070538" cy="1260629"/>
          </a:xfrm>
        </p:spPr>
        <p:txBody>
          <a:bodyPr>
            <a:normAutofit/>
          </a:bodyPr>
          <a:lstStyle/>
          <a:p>
            <a:r>
              <a:rPr lang="es-ES" altLang="en-US" dirty="0" smtClean="0"/>
              <a:t>FMEA – </a:t>
            </a:r>
            <a:r>
              <a:rPr lang="es-ES" altLang="en-US" dirty="0"/>
              <a:t>Paso </a:t>
            </a:r>
            <a:r>
              <a:rPr lang="es-ES" altLang="en-US" dirty="0" smtClean="0"/>
              <a:t>7</a:t>
            </a:r>
            <a:r>
              <a:rPr lang="es-ES" altLang="en-US" dirty="0"/>
              <a:t/>
            </a:r>
            <a:br>
              <a:rPr lang="es-ES" altLang="en-US" dirty="0"/>
            </a:br>
            <a:r>
              <a:rPr lang="es-ES" altLang="en-US" dirty="0"/>
              <a:t>Analizar y probar el nuevo proceso</a:t>
            </a:r>
          </a:p>
        </p:txBody>
      </p:sp>
      <p:sp>
        <p:nvSpPr>
          <p:cNvPr id="27651" name="Content Placeholder 2"/>
          <p:cNvSpPr>
            <a:spLocks noGrp="1"/>
          </p:cNvSpPr>
          <p:nvPr>
            <p:ph idx="1"/>
          </p:nvPr>
        </p:nvSpPr>
        <p:spPr>
          <a:xfrm>
            <a:off x="381740" y="2231136"/>
            <a:ext cx="11141475" cy="4480382"/>
          </a:xfrm>
        </p:spPr>
        <p:txBody>
          <a:bodyPr>
            <a:normAutofit lnSpcReduction="10000"/>
          </a:bodyPr>
          <a:lstStyle/>
          <a:p>
            <a:r>
              <a:rPr lang="es-ES" sz="3200" dirty="0"/>
              <a:t>Un nuevo proceso significa nuevos riesgos inherentes</a:t>
            </a:r>
            <a:r>
              <a:rPr lang="es-ES" sz="3200" dirty="0" smtClean="0"/>
              <a:t>.</a:t>
            </a:r>
          </a:p>
          <a:p>
            <a:r>
              <a:rPr lang="es-ES" sz="3200" dirty="0" smtClean="0"/>
              <a:t>Realice una prueba del </a:t>
            </a:r>
            <a:r>
              <a:rPr lang="es-ES" sz="3200" dirty="0"/>
              <a:t>proceso rediseñado antes de la implementación completa</a:t>
            </a:r>
            <a:r>
              <a:rPr lang="es-ES" sz="3200" dirty="0" smtClean="0"/>
              <a:t>.</a:t>
            </a:r>
          </a:p>
          <a:p>
            <a:r>
              <a:rPr lang="es-ES" sz="3200" dirty="0"/>
              <a:t>La prueba debe realizarse a pequeña escala para evaluar la efectividad </a:t>
            </a:r>
            <a:r>
              <a:rPr lang="es-ES" sz="3200" dirty="0" smtClean="0"/>
              <a:t>del </a:t>
            </a:r>
            <a:r>
              <a:rPr lang="es-ES" sz="3200" dirty="0"/>
              <a:t>proceso rediseñado</a:t>
            </a:r>
            <a:r>
              <a:rPr lang="es-ES" sz="3200" dirty="0" smtClean="0"/>
              <a:t>.</a:t>
            </a:r>
          </a:p>
          <a:p>
            <a:r>
              <a:rPr lang="es-ES" sz="3200" dirty="0"/>
              <a:t>Identifique </a:t>
            </a:r>
            <a:r>
              <a:rPr lang="es-ES" sz="3200" dirty="0" smtClean="0"/>
              <a:t>medidas </a:t>
            </a:r>
            <a:r>
              <a:rPr lang="es-ES" sz="3200" dirty="0"/>
              <a:t>de </a:t>
            </a:r>
            <a:r>
              <a:rPr lang="es-ES" sz="3200" dirty="0" smtClean="0"/>
              <a:t>proceso o resultado </a:t>
            </a:r>
            <a:r>
              <a:rPr lang="es-ES" sz="3200" dirty="0"/>
              <a:t>que se utilizarán para analizar y probar el proceso rediseñado</a:t>
            </a:r>
            <a:r>
              <a:rPr lang="es-ES" sz="3200" dirty="0" smtClean="0"/>
              <a:t>.</a:t>
            </a:r>
          </a:p>
          <a:p>
            <a:r>
              <a:rPr lang="es-ES" sz="3200" dirty="0" smtClean="0"/>
              <a:t>Modifique el rediseño de ser necesario.</a:t>
            </a:r>
          </a:p>
          <a:p>
            <a:r>
              <a:rPr lang="es-ES" sz="3200" dirty="0" smtClean="0"/>
              <a:t>Comunique los resultados.</a:t>
            </a:r>
            <a:endParaRPr lang="es-ES" sz="3200" dirty="0"/>
          </a:p>
          <a:p>
            <a:endParaRPr lang="en-US" sz="3200" dirty="0"/>
          </a:p>
        </p:txBody>
      </p:sp>
    </p:spTree>
    <p:extLst>
      <p:ext uri="{BB962C8B-B14F-4D97-AF65-F5344CB8AC3E}">
        <p14:creationId xmlns:p14="http://schemas.microsoft.com/office/powerpoint/2010/main" val="875745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905" y="648070"/>
            <a:ext cx="10070538" cy="1260629"/>
          </a:xfrm>
        </p:spPr>
        <p:txBody>
          <a:bodyPr>
            <a:normAutofit fontScale="90000"/>
          </a:bodyPr>
          <a:lstStyle/>
          <a:p>
            <a:r>
              <a:rPr lang="es-ES" altLang="en-US" dirty="0" smtClean="0"/>
              <a:t>FMEA – </a:t>
            </a:r>
            <a:r>
              <a:rPr lang="es-ES" altLang="en-US" dirty="0"/>
              <a:t>Paso </a:t>
            </a:r>
            <a:r>
              <a:rPr lang="es-ES" altLang="en-US" dirty="0" smtClean="0"/>
              <a:t>8</a:t>
            </a:r>
            <a:r>
              <a:rPr lang="es-ES" altLang="en-US" dirty="0"/>
              <a:t/>
            </a:r>
            <a:br>
              <a:rPr lang="es-ES" altLang="en-US" dirty="0"/>
            </a:br>
            <a:r>
              <a:rPr lang="es-ES" altLang="en-US" dirty="0"/>
              <a:t>Implementar y monitorear el proceso </a:t>
            </a:r>
            <a:r>
              <a:rPr lang="es-ES" altLang="en-US" dirty="0" smtClean="0"/>
              <a:t>rediseñado</a:t>
            </a:r>
            <a:endParaRPr lang="es-ES" altLang="en-US" dirty="0"/>
          </a:p>
        </p:txBody>
      </p:sp>
      <p:sp>
        <p:nvSpPr>
          <p:cNvPr id="27651" name="Content Placeholder 2"/>
          <p:cNvSpPr>
            <a:spLocks noGrp="1"/>
          </p:cNvSpPr>
          <p:nvPr>
            <p:ph idx="1"/>
          </p:nvPr>
        </p:nvSpPr>
        <p:spPr>
          <a:xfrm>
            <a:off x="488271" y="2231136"/>
            <a:ext cx="10946167" cy="4444872"/>
          </a:xfrm>
        </p:spPr>
        <p:txBody>
          <a:bodyPr>
            <a:normAutofit/>
          </a:bodyPr>
          <a:lstStyle/>
          <a:p>
            <a:r>
              <a:rPr lang="es-ES" sz="3200" dirty="0"/>
              <a:t>Implementar el nuevo proceso a mayor escala</a:t>
            </a:r>
            <a:r>
              <a:rPr lang="es-ES" sz="3200" dirty="0" smtClean="0"/>
              <a:t>.</a:t>
            </a:r>
          </a:p>
          <a:p>
            <a:r>
              <a:rPr lang="es-ES" sz="3200" dirty="0" smtClean="0"/>
              <a:t>Medir y </a:t>
            </a:r>
            <a:r>
              <a:rPr lang="es-ES" sz="3200" dirty="0"/>
              <a:t>monitorear </a:t>
            </a:r>
            <a:r>
              <a:rPr lang="es-ES" sz="3200" dirty="0" smtClean="0"/>
              <a:t>de forma continua </a:t>
            </a:r>
            <a:r>
              <a:rPr lang="es-ES" sz="3200" dirty="0"/>
              <a:t>puede ayudar a asegurar que el nuevo proceso funcione bien, identificar cualquier consecuencia imprevista y monitorear la efectividad a largo plazo.</a:t>
            </a:r>
            <a:endParaRPr lang="en-US" sz="3200" dirty="0"/>
          </a:p>
        </p:txBody>
      </p:sp>
    </p:spTree>
    <p:extLst>
      <p:ext uri="{BB962C8B-B14F-4D97-AF65-F5344CB8AC3E}">
        <p14:creationId xmlns:p14="http://schemas.microsoft.com/office/powerpoint/2010/main" val="3297387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s-ES" altLang="en-US" dirty="0" smtClean="0"/>
              <a:t>Formatos del FMEA</a:t>
            </a:r>
            <a:endParaRPr lang="en-US" altLang="en-US" dirty="0" smtClean="0"/>
          </a:p>
        </p:txBody>
      </p:sp>
      <p:pic>
        <p:nvPicPr>
          <p:cNvPr id="6" name="Content Placeholder 5"/>
          <p:cNvPicPr>
            <a:picLocks noGrp="1" noChangeAspect="1"/>
          </p:cNvPicPr>
          <p:nvPr>
            <p:ph idx="1"/>
          </p:nvPr>
        </p:nvPicPr>
        <p:blipFill>
          <a:blip r:embed="rId2"/>
          <a:stretch>
            <a:fillRect/>
          </a:stretch>
        </p:blipFill>
        <p:spPr>
          <a:xfrm>
            <a:off x="290421" y="2553761"/>
            <a:ext cx="11528874" cy="3518565"/>
          </a:xfrm>
          <a:prstGeom prst="rect">
            <a:avLst/>
          </a:prstGeom>
        </p:spPr>
      </p:pic>
    </p:spTree>
    <p:extLst>
      <p:ext uri="{BB962C8B-B14F-4D97-AF65-F5344CB8AC3E}">
        <p14:creationId xmlns:p14="http://schemas.microsoft.com/office/powerpoint/2010/main" val="404509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s-ES" altLang="en-US" dirty="0" smtClean="0"/>
              <a:t>Formatos del FMEA</a:t>
            </a:r>
            <a:endParaRPr lang="en-US" altLang="en-US" dirty="0" smtClean="0"/>
          </a:p>
        </p:txBody>
      </p:sp>
      <p:pic>
        <p:nvPicPr>
          <p:cNvPr id="2" name="Content Placeholder 1"/>
          <p:cNvPicPr>
            <a:picLocks noGrp="1" noChangeAspect="1"/>
          </p:cNvPicPr>
          <p:nvPr>
            <p:ph idx="1"/>
          </p:nvPr>
        </p:nvPicPr>
        <p:blipFill>
          <a:blip r:embed="rId2"/>
          <a:stretch>
            <a:fillRect/>
          </a:stretch>
        </p:blipFill>
        <p:spPr>
          <a:xfrm>
            <a:off x="220153" y="2542089"/>
            <a:ext cx="11582551" cy="3343806"/>
          </a:xfrm>
          <a:prstGeom prst="rect">
            <a:avLst/>
          </a:prstGeom>
        </p:spPr>
      </p:pic>
    </p:spTree>
    <p:extLst>
      <p:ext uri="{BB962C8B-B14F-4D97-AF65-F5344CB8AC3E}">
        <p14:creationId xmlns:p14="http://schemas.microsoft.com/office/powerpoint/2010/main" val="203561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s-ES" altLang="en-US" dirty="0" smtClean="0"/>
              <a:t>Vamos a practicar!</a:t>
            </a:r>
            <a:endParaRPr lang="en-US" altLang="en-US" dirty="0" smtClean="0"/>
          </a:p>
        </p:txBody>
      </p:sp>
    </p:spTree>
    <p:extLst>
      <p:ext uri="{BB962C8B-B14F-4D97-AF65-F5344CB8AC3E}">
        <p14:creationId xmlns:p14="http://schemas.microsoft.com/office/powerpoint/2010/main" val="327143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a:t>
            </a:r>
            <a:r>
              <a:rPr lang="en-US" dirty="0" err="1" smtClean="0"/>
              <a:t>Preguntas</a:t>
            </a:r>
            <a:r>
              <a:rPr lang="en-US" dirty="0" smtClean="0"/>
              <a:t>?</a:t>
            </a:r>
            <a:endParaRPr lang="en-US" dirty="0"/>
          </a:p>
        </p:txBody>
      </p:sp>
    </p:spTree>
    <p:extLst>
      <p:ext uri="{BB962C8B-B14F-4D97-AF65-F5344CB8AC3E}">
        <p14:creationId xmlns:p14="http://schemas.microsoft.com/office/powerpoint/2010/main" val="293230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5335" y="892300"/>
            <a:ext cx="3513582" cy="5255485"/>
          </a:xfrm>
          <a:prstGeom prst="rect">
            <a:avLst/>
          </a:prstGeom>
        </p:spPr>
      </p:pic>
      <p:pic>
        <p:nvPicPr>
          <p:cNvPr id="5" name="Picture 4"/>
          <p:cNvPicPr>
            <a:picLocks noChangeAspect="1"/>
          </p:cNvPicPr>
          <p:nvPr/>
        </p:nvPicPr>
        <p:blipFill>
          <a:blip r:embed="rId4"/>
          <a:stretch>
            <a:fillRect/>
          </a:stretch>
        </p:blipFill>
        <p:spPr>
          <a:xfrm>
            <a:off x="5698426" y="2333895"/>
            <a:ext cx="5644521" cy="3851720"/>
          </a:xfrm>
          <a:prstGeom prst="rect">
            <a:avLst/>
          </a:prstGeom>
        </p:spPr>
      </p:pic>
    </p:spTree>
    <p:extLst>
      <p:ext uri="{BB962C8B-B14F-4D97-AF65-F5344CB8AC3E}">
        <p14:creationId xmlns:p14="http://schemas.microsoft.com/office/powerpoint/2010/main" val="24755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s-ES" altLang="en-US" dirty="0" smtClean="0"/>
              <a:t>Palabras clave en un FMEA</a:t>
            </a:r>
            <a:endParaRPr lang="en-US" altLang="en-US"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79968492"/>
              </p:ext>
            </p:extLst>
          </p:nvPr>
        </p:nvGraphicFramePr>
        <p:xfrm>
          <a:off x="173736" y="2075688"/>
          <a:ext cx="11731752" cy="456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8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s-ES" altLang="en-US" dirty="0" smtClean="0"/>
              <a:t>¿Porqué realizar un FMEA?</a:t>
            </a:r>
            <a:endParaRPr lang="en-US" altLang="en-US" dirty="0" smtClean="0"/>
          </a:p>
        </p:txBody>
      </p:sp>
      <p:sp>
        <p:nvSpPr>
          <p:cNvPr id="27651" name="Content Placeholder 2"/>
          <p:cNvSpPr>
            <a:spLocks noGrp="1"/>
          </p:cNvSpPr>
          <p:nvPr>
            <p:ph idx="1"/>
          </p:nvPr>
        </p:nvSpPr>
        <p:spPr>
          <a:xfrm>
            <a:off x="539497" y="2231136"/>
            <a:ext cx="10351008" cy="4197095"/>
          </a:xfrm>
        </p:spPr>
        <p:txBody>
          <a:bodyPr>
            <a:normAutofit lnSpcReduction="10000"/>
          </a:bodyPr>
          <a:lstStyle/>
          <a:p>
            <a:r>
              <a:rPr lang="es-ES" altLang="en-US" sz="3200" dirty="0"/>
              <a:t>La razón fundamental por la que las organizaciones de </a:t>
            </a:r>
            <a:r>
              <a:rPr lang="es-ES" altLang="en-US" sz="3200" dirty="0" smtClean="0"/>
              <a:t>cuidado a la salud deben </a:t>
            </a:r>
            <a:r>
              <a:rPr lang="es-ES" altLang="en-US" sz="3200" dirty="0"/>
              <a:t>realizar un FMEA es que se ha demostrado que reduce el riesgo de error y aumenta el desempeño exitoso de un proceso. </a:t>
            </a:r>
            <a:endParaRPr lang="es-ES" altLang="en-US" sz="3200" dirty="0" smtClean="0"/>
          </a:p>
          <a:p>
            <a:r>
              <a:rPr lang="es-ES" altLang="en-US" sz="3200" dirty="0" smtClean="0"/>
              <a:t>Esto </a:t>
            </a:r>
            <a:r>
              <a:rPr lang="es-ES" altLang="en-US" sz="3200" dirty="0"/>
              <a:t>significa una disminución de la probabilidad de eventos adversos o centinela y una mayor seguridad del paciente. </a:t>
            </a:r>
            <a:endParaRPr lang="es-ES" altLang="en-US" sz="3200" dirty="0" smtClean="0"/>
          </a:p>
          <a:p>
            <a:r>
              <a:rPr lang="es-ES" altLang="en-US" sz="3200" dirty="0" smtClean="0"/>
              <a:t>El </a:t>
            </a:r>
            <a:r>
              <a:rPr lang="es-ES" altLang="en-US" sz="3200" dirty="0"/>
              <a:t>uso de la FMEA </a:t>
            </a:r>
            <a:r>
              <a:rPr lang="es-ES" altLang="en-US" sz="3200" dirty="0" smtClean="0"/>
              <a:t>puede </a:t>
            </a:r>
            <a:r>
              <a:rPr lang="es-ES" altLang="en-US" sz="3200" dirty="0"/>
              <a:t>prevenir errores y </a:t>
            </a:r>
            <a:r>
              <a:rPr lang="es-ES" altLang="en-US" sz="3200" dirty="0" smtClean="0"/>
              <a:t>los “</a:t>
            </a:r>
            <a:r>
              <a:rPr lang="es-ES" altLang="en-US" sz="3200" dirty="0" err="1" smtClean="0"/>
              <a:t>near</a:t>
            </a:r>
            <a:r>
              <a:rPr lang="es-ES" altLang="en-US" sz="3200" dirty="0" smtClean="0"/>
              <a:t> </a:t>
            </a:r>
            <a:r>
              <a:rPr lang="es-ES" altLang="en-US" sz="3200" dirty="0" err="1" smtClean="0"/>
              <a:t>misses</a:t>
            </a:r>
            <a:r>
              <a:rPr lang="es-ES" altLang="en-US" sz="3200" dirty="0" smtClean="0"/>
              <a:t>” </a:t>
            </a:r>
            <a:r>
              <a:rPr lang="es-ES" altLang="en-US" sz="3200" dirty="0"/>
              <a:t>y proteger a los </a:t>
            </a:r>
            <a:r>
              <a:rPr lang="es-ES" altLang="en-US" sz="3200" dirty="0" smtClean="0"/>
              <a:t>pacientes de daño.</a:t>
            </a:r>
          </a:p>
        </p:txBody>
      </p:sp>
    </p:spTree>
    <p:extLst>
      <p:ext uri="{BB962C8B-B14F-4D97-AF65-F5344CB8AC3E}">
        <p14:creationId xmlns:p14="http://schemas.microsoft.com/office/powerpoint/2010/main" val="1027930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s-ES" altLang="en-US" dirty="0" smtClean="0"/>
              <a:t>¿Quién utiliza el FMEA?</a:t>
            </a:r>
            <a:endParaRPr lang="en-US" alt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9012425"/>
              </p:ext>
            </p:extLst>
          </p:nvPr>
        </p:nvGraphicFramePr>
        <p:xfrm>
          <a:off x="283464" y="2029968"/>
          <a:ext cx="11695176" cy="4645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8680" y="4123944"/>
            <a:ext cx="3831336" cy="1200329"/>
          </a:xfrm>
          <a:prstGeom prst="rect">
            <a:avLst/>
          </a:prstGeom>
          <a:noFill/>
        </p:spPr>
        <p:txBody>
          <a:bodyPr wrap="square" rtlCol="0">
            <a:spAutoFit/>
          </a:bodyPr>
          <a:lstStyle/>
          <a:p>
            <a:r>
              <a:rPr lang="es-ES" dirty="0">
                <a:solidFill>
                  <a:schemeClr val="bg1"/>
                </a:solidFill>
              </a:rPr>
              <a:t>Ha existido por más de 30 años</a:t>
            </a:r>
            <a:r>
              <a:rPr lang="es-ES" dirty="0" smtClean="0">
                <a:solidFill>
                  <a:schemeClr val="bg1"/>
                </a:solidFill>
              </a:rPr>
              <a:t>.</a:t>
            </a:r>
          </a:p>
          <a:p>
            <a:endParaRPr lang="es-ES" dirty="0">
              <a:solidFill>
                <a:schemeClr val="bg1"/>
              </a:solidFill>
            </a:endParaRPr>
          </a:p>
          <a:p>
            <a:r>
              <a:rPr lang="es-ES" dirty="0">
                <a:solidFill>
                  <a:schemeClr val="bg1"/>
                </a:solidFill>
              </a:rPr>
              <a:t>El objetivo ha sido, y sigue siendo hoy, para evitar accidentes</a:t>
            </a:r>
          </a:p>
        </p:txBody>
      </p:sp>
    </p:spTree>
    <p:extLst>
      <p:ext uri="{BB962C8B-B14F-4D97-AF65-F5344CB8AC3E}">
        <p14:creationId xmlns:p14="http://schemas.microsoft.com/office/powerpoint/2010/main" val="3738858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s-ES" altLang="en-US" dirty="0" smtClean="0"/>
              <a:t>FMEA – Requisito de la Comisión Conjunta</a:t>
            </a:r>
            <a:endParaRPr lang="en-US" altLang="en-US" dirty="0" smtClean="0"/>
          </a:p>
        </p:txBody>
      </p:sp>
      <p:sp>
        <p:nvSpPr>
          <p:cNvPr id="27651" name="Content Placeholder 2"/>
          <p:cNvSpPr>
            <a:spLocks noGrp="1"/>
          </p:cNvSpPr>
          <p:nvPr>
            <p:ph idx="1"/>
          </p:nvPr>
        </p:nvSpPr>
        <p:spPr>
          <a:xfrm>
            <a:off x="333375" y="2231136"/>
            <a:ext cx="11049000" cy="4331589"/>
          </a:xfrm>
        </p:spPr>
        <p:txBody>
          <a:bodyPr>
            <a:normAutofit lnSpcReduction="10000"/>
          </a:bodyPr>
          <a:lstStyle/>
          <a:p>
            <a:r>
              <a:rPr lang="es-ES" altLang="en-US" sz="3200" dirty="0"/>
              <a:t>Los líderes aseguran que un proceso </a:t>
            </a:r>
            <a:r>
              <a:rPr lang="es-ES" altLang="en-US" sz="3200" dirty="0" smtClean="0"/>
              <a:t>continuo, proactivo </a:t>
            </a:r>
            <a:r>
              <a:rPr lang="es-ES" altLang="en-US" sz="3200" dirty="0"/>
              <a:t>para la </a:t>
            </a:r>
            <a:r>
              <a:rPr lang="es-ES" altLang="en-US" sz="3200" dirty="0" smtClean="0"/>
              <a:t>identificación de riesgos en </a:t>
            </a:r>
            <a:r>
              <a:rPr lang="es-ES" altLang="en-US" sz="3200" dirty="0"/>
              <a:t>la seguridad del paciente y la </a:t>
            </a:r>
            <a:r>
              <a:rPr lang="es-ES" altLang="en-US" sz="3200" dirty="0" smtClean="0"/>
              <a:t>reducción errores es definido </a:t>
            </a:r>
            <a:r>
              <a:rPr lang="es-ES" altLang="en-US" sz="3200" dirty="0"/>
              <a:t>e implementado</a:t>
            </a:r>
            <a:r>
              <a:rPr lang="es-ES" altLang="en-US" sz="3200" dirty="0" smtClean="0"/>
              <a:t>.</a:t>
            </a:r>
          </a:p>
          <a:p>
            <a:r>
              <a:rPr lang="es-PR" dirty="0"/>
              <a:t>Capítulo: Liderazgo</a:t>
            </a:r>
            <a:endParaRPr lang="en-US" dirty="0"/>
          </a:p>
          <a:p>
            <a:pPr marL="400050" indent="0">
              <a:buNone/>
            </a:pPr>
            <a:r>
              <a:rPr lang="es-PR" dirty="0"/>
              <a:t>LD.03.09.01: El hospital cuenta con un programa integrado de seguridad del paciente en toda la organización dentro de sus actividades de mejoramiento del desempeño.</a:t>
            </a:r>
            <a:endParaRPr lang="en-US" dirty="0"/>
          </a:p>
          <a:p>
            <a:pPr marL="514350" indent="0">
              <a:buNone/>
            </a:pPr>
            <a:r>
              <a:rPr lang="es-PR" dirty="0" smtClean="0"/>
              <a:t>EP#7. </a:t>
            </a:r>
            <a:r>
              <a:rPr lang="es-PR" dirty="0"/>
              <a:t>Al menos cada 18 meses, el hospital selecciona un proceso de alto riesgo y realiza una evaluación proactiva de riesgos. (Ver también LD.03.08.01, EP 1</a:t>
            </a:r>
            <a:r>
              <a:rPr lang="es-PR" dirty="0" smtClean="0"/>
              <a:t>)</a:t>
            </a:r>
            <a:endParaRPr lang="en-US" dirty="0"/>
          </a:p>
        </p:txBody>
      </p:sp>
    </p:spTree>
    <p:extLst>
      <p:ext uri="{BB962C8B-B14F-4D97-AF65-F5344CB8AC3E}">
        <p14:creationId xmlns:p14="http://schemas.microsoft.com/office/powerpoint/2010/main" val="2516771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s-ES" altLang="en-US" dirty="0" smtClean="0"/>
              <a:t>Pasos del FMEA</a:t>
            </a:r>
            <a:endParaRPr lang="en-US" altLang="en-US" dirty="0" smtClean="0"/>
          </a:p>
        </p:txBody>
      </p:sp>
      <p:sp>
        <p:nvSpPr>
          <p:cNvPr id="27651" name="Content Placeholder 2"/>
          <p:cNvSpPr>
            <a:spLocks noGrp="1"/>
          </p:cNvSpPr>
          <p:nvPr>
            <p:ph idx="1"/>
          </p:nvPr>
        </p:nvSpPr>
        <p:spPr>
          <a:xfrm>
            <a:off x="539497" y="2231137"/>
            <a:ext cx="10770654" cy="4338340"/>
          </a:xfrm>
        </p:spPr>
        <p:txBody>
          <a:bodyPr>
            <a:normAutofit fontScale="92500" lnSpcReduction="10000"/>
          </a:bodyPr>
          <a:lstStyle/>
          <a:p>
            <a:r>
              <a:rPr lang="es-ES" altLang="en-US" sz="3200" dirty="0"/>
              <a:t>Seleccione un </a:t>
            </a:r>
            <a:r>
              <a:rPr lang="es-ES" altLang="en-US" sz="3200" dirty="0" smtClean="0"/>
              <a:t>proceso y establezca </a:t>
            </a:r>
            <a:r>
              <a:rPr lang="es-ES" altLang="en-US" sz="3200" dirty="0"/>
              <a:t>el </a:t>
            </a:r>
            <a:r>
              <a:rPr lang="es-ES" altLang="en-US" sz="3200" dirty="0" smtClean="0"/>
              <a:t>equipo</a:t>
            </a:r>
          </a:p>
          <a:p>
            <a:r>
              <a:rPr lang="es-ES" altLang="en-US" sz="3200" dirty="0" smtClean="0"/>
              <a:t>Diagramar el proceso</a:t>
            </a:r>
          </a:p>
          <a:p>
            <a:r>
              <a:rPr lang="es-ES" altLang="en-US" sz="3200" dirty="0"/>
              <a:t>Haga una lluvia de ideas sobre los posibles modos de </a:t>
            </a:r>
            <a:r>
              <a:rPr lang="es-ES" altLang="en-US" sz="3200" dirty="0" smtClean="0"/>
              <a:t>fallo </a:t>
            </a:r>
            <a:r>
              <a:rPr lang="es-ES" altLang="en-US" sz="3200" dirty="0"/>
              <a:t>y determine sus efectos</a:t>
            </a:r>
            <a:r>
              <a:rPr lang="es-ES" altLang="en-US" sz="3200" dirty="0" smtClean="0"/>
              <a:t>.</a:t>
            </a:r>
          </a:p>
          <a:p>
            <a:r>
              <a:rPr lang="es-ES" altLang="en-US" sz="3200" dirty="0" smtClean="0"/>
              <a:t>Priorizar </a:t>
            </a:r>
            <a:r>
              <a:rPr lang="es-ES" altLang="en-US" sz="3200" dirty="0"/>
              <a:t>los modos de </a:t>
            </a:r>
            <a:r>
              <a:rPr lang="es-ES" altLang="en-US" sz="3200" dirty="0" smtClean="0"/>
              <a:t>fallo</a:t>
            </a:r>
          </a:p>
          <a:p>
            <a:r>
              <a:rPr lang="es-ES" altLang="en-US" sz="3200" dirty="0"/>
              <a:t>Identificar </a:t>
            </a:r>
            <a:r>
              <a:rPr lang="es-ES" altLang="en-US" sz="3200" dirty="0" smtClean="0"/>
              <a:t>la </a:t>
            </a:r>
            <a:r>
              <a:rPr lang="es-ES" altLang="en-US" sz="3200" dirty="0"/>
              <a:t>raíz </a:t>
            </a:r>
            <a:r>
              <a:rPr lang="es-ES" altLang="en-US" sz="3200" dirty="0" smtClean="0"/>
              <a:t>de causa de los </a:t>
            </a:r>
            <a:r>
              <a:rPr lang="es-ES" altLang="en-US" sz="3200" dirty="0"/>
              <a:t>modos de </a:t>
            </a:r>
            <a:r>
              <a:rPr lang="es-ES" altLang="en-US" sz="3200" dirty="0" smtClean="0"/>
              <a:t>fallo</a:t>
            </a:r>
          </a:p>
          <a:p>
            <a:r>
              <a:rPr lang="es-ES" altLang="en-US" sz="3200" dirty="0" smtClean="0"/>
              <a:t>Rediseñar </a:t>
            </a:r>
            <a:r>
              <a:rPr lang="es-ES" altLang="en-US" sz="3200" dirty="0"/>
              <a:t>el </a:t>
            </a:r>
            <a:r>
              <a:rPr lang="es-ES" altLang="en-US" sz="3200" dirty="0" smtClean="0"/>
              <a:t>proceso</a:t>
            </a:r>
          </a:p>
          <a:p>
            <a:r>
              <a:rPr lang="es-ES" altLang="en-US" sz="3200" dirty="0"/>
              <a:t>Analizar y probar el nuevo proceso</a:t>
            </a:r>
            <a:r>
              <a:rPr lang="es-ES" altLang="en-US" sz="3200" dirty="0" smtClean="0"/>
              <a:t>.</a:t>
            </a:r>
          </a:p>
          <a:p>
            <a:r>
              <a:rPr lang="es-ES" altLang="en-US" sz="3200" dirty="0"/>
              <a:t>Implementar y monitorear el proceso </a:t>
            </a:r>
            <a:r>
              <a:rPr lang="es-ES" altLang="en-US" sz="3200" dirty="0" smtClean="0"/>
              <a:t>rediseñado</a:t>
            </a:r>
          </a:p>
        </p:txBody>
      </p:sp>
    </p:spTree>
    <p:extLst>
      <p:ext uri="{BB962C8B-B14F-4D97-AF65-F5344CB8AC3E}">
        <p14:creationId xmlns:p14="http://schemas.microsoft.com/office/powerpoint/2010/main" val="3447426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09804" y="779861"/>
            <a:ext cx="9715430" cy="1080938"/>
          </a:xfrm>
        </p:spPr>
        <p:txBody>
          <a:bodyPr>
            <a:normAutofit/>
          </a:bodyPr>
          <a:lstStyle/>
          <a:p>
            <a:r>
              <a:rPr lang="es-ES" altLang="en-US" dirty="0" smtClean="0"/>
              <a:t>FMEA – </a:t>
            </a:r>
            <a:r>
              <a:rPr lang="es-ES" altLang="en-US" dirty="0"/>
              <a:t>Paso 1</a:t>
            </a:r>
            <a:br>
              <a:rPr lang="es-ES" altLang="en-US" dirty="0"/>
            </a:br>
            <a:r>
              <a:rPr lang="es-ES" altLang="en-US" dirty="0"/>
              <a:t>Seleccione un proceso y establezca el </a:t>
            </a:r>
            <a:r>
              <a:rPr lang="es-ES" altLang="en-US" dirty="0" smtClean="0"/>
              <a:t>equipo</a:t>
            </a:r>
            <a:endParaRPr lang="en-US" altLang="en-US" dirty="0" smtClean="0"/>
          </a:p>
        </p:txBody>
      </p:sp>
      <p:sp>
        <p:nvSpPr>
          <p:cNvPr id="27651" name="Content Placeholder 2"/>
          <p:cNvSpPr>
            <a:spLocks noGrp="1"/>
          </p:cNvSpPr>
          <p:nvPr>
            <p:ph idx="1"/>
          </p:nvPr>
        </p:nvSpPr>
        <p:spPr>
          <a:xfrm>
            <a:off x="539497" y="2231136"/>
            <a:ext cx="10351008" cy="4197095"/>
          </a:xfrm>
        </p:spPr>
        <p:txBody>
          <a:bodyPr>
            <a:normAutofit/>
          </a:bodyPr>
          <a:lstStyle/>
          <a:p>
            <a:r>
              <a:rPr lang="es-ES" altLang="en-US" sz="3200" dirty="0" smtClean="0"/>
              <a:t>Seleccione un proceso de alto riesgo </a:t>
            </a:r>
          </a:p>
          <a:p>
            <a:r>
              <a:rPr lang="es-ES" altLang="en-US" sz="3200" dirty="0" smtClean="0"/>
              <a:t>Defina el alcance del proceso a ser analizado</a:t>
            </a:r>
          </a:p>
          <a:p>
            <a:r>
              <a:rPr lang="es-ES" altLang="en-US" sz="3200" dirty="0" smtClean="0"/>
              <a:t>Documente la razón de: ¿por </a:t>
            </a:r>
            <a:r>
              <a:rPr lang="es-ES" altLang="en-US" sz="3200" dirty="0"/>
              <a:t>qué elige el </a:t>
            </a:r>
            <a:r>
              <a:rPr lang="es-ES" altLang="en-US" sz="3200" dirty="0" smtClean="0"/>
              <a:t>tema?</a:t>
            </a:r>
          </a:p>
          <a:p>
            <a:r>
              <a:rPr lang="es-ES" altLang="en-US" sz="3200" dirty="0"/>
              <a:t>Establezca el equipo multidisciplinario</a:t>
            </a:r>
          </a:p>
          <a:p>
            <a:pPr marL="0" indent="0">
              <a:buNone/>
            </a:pPr>
            <a:endParaRPr lang="es-ES" altLang="en-US" sz="3200" dirty="0" smtClean="0"/>
          </a:p>
        </p:txBody>
      </p:sp>
    </p:spTree>
    <p:extLst>
      <p:ext uri="{BB962C8B-B14F-4D97-AF65-F5344CB8AC3E}">
        <p14:creationId xmlns:p14="http://schemas.microsoft.com/office/powerpoint/2010/main" val="2106224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1307</TotalTime>
  <Words>2186</Words>
  <Application>Microsoft Office PowerPoint</Application>
  <PresentationFormat>Widescreen</PresentationFormat>
  <Paragraphs>268</Paragraphs>
  <Slides>38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Trebuchet MS</vt:lpstr>
      <vt:lpstr>Berlin</vt:lpstr>
      <vt:lpstr>FAILURE MODE EFFECT AND ANALYSIS (FMEA)</vt:lpstr>
      <vt:lpstr>Objetivos</vt:lpstr>
      <vt:lpstr>¿Qué es un FMEA?</vt:lpstr>
      <vt:lpstr>Palabras clave en un FMEA</vt:lpstr>
      <vt:lpstr>¿Porqué realizar un FMEA?</vt:lpstr>
      <vt:lpstr>¿Quién utiliza el FMEA?</vt:lpstr>
      <vt:lpstr>FMEA – Requisito de la Comisión Conjunta</vt:lpstr>
      <vt:lpstr>Pasos del FMEA</vt:lpstr>
      <vt:lpstr>FMEA – Paso 1 Seleccione un proceso y establezca el equipo</vt:lpstr>
      <vt:lpstr>FMEA – Paso 1 Seleccione un proceso y establezca el equipo</vt:lpstr>
      <vt:lpstr>FMEA – Paso 1 Seleccione un proceso y establezca el equipo</vt:lpstr>
      <vt:lpstr>FMEA – Paso 2 Diagramar el proceso</vt:lpstr>
      <vt:lpstr>FMEA – Paso 2 Diagramar el proceso – Flujograma (Flowchart)</vt:lpstr>
      <vt:lpstr>Símbolos del Flujograma</vt:lpstr>
      <vt:lpstr>FMEA – Paso 3 Identificar todos los posibles modos de fallo (errores) y sus efectos.</vt:lpstr>
      <vt:lpstr>FMEA – Paso 3 Identificar todos los posibles modos de fallo (errores) y sus efectos.</vt:lpstr>
      <vt:lpstr>FMEA – Paso 4 Priorizar los modos de fallo</vt:lpstr>
      <vt:lpstr>FMEA Paso 4 Priorizar los modos de fallo</vt:lpstr>
      <vt:lpstr>Ocurrencia</vt:lpstr>
      <vt:lpstr>Escala de frecuencia / ocurrencia de 5 puntos</vt:lpstr>
      <vt:lpstr>Severidad</vt:lpstr>
      <vt:lpstr>Severidad</vt:lpstr>
      <vt:lpstr>Escala de Severidad</vt:lpstr>
      <vt:lpstr>Detectabilidad</vt:lpstr>
      <vt:lpstr>Detectabilidad</vt:lpstr>
      <vt:lpstr>Preguntas de evaluación de detectabilidad</vt:lpstr>
      <vt:lpstr>Ejemplo de escala de detección</vt:lpstr>
      <vt:lpstr>FMEA – Paso 4 Calcular el número de prioridad de riesgo (RPN)</vt:lpstr>
      <vt:lpstr>FMEA – Paso 5 Identificar la raíz de causa de los modos de fallo</vt:lpstr>
      <vt:lpstr>FMEA – Paso 5 Identificar la raíz de causa de los modos de fallo</vt:lpstr>
      <vt:lpstr>FMEA – Paso 6 Rediseñar el proceso</vt:lpstr>
      <vt:lpstr>FMEA – Paso 7 Analizar y probar el nuevo proceso</vt:lpstr>
      <vt:lpstr>FMEA – Paso 8 Implementar y monitorear el proceso rediseñado</vt:lpstr>
      <vt:lpstr>Formatos del FMEA</vt:lpstr>
      <vt:lpstr>Formatos del FMEA</vt:lpstr>
      <vt:lpstr>Vamos a practicar!</vt:lpstr>
      <vt:lpstr>¿Preguntas?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Y. Antongiorgi Cruz</dc:creator>
  <cp:lastModifiedBy>Ana Y. Antongiorgi Cruz</cp:lastModifiedBy>
  <cp:revision>148</cp:revision>
  <cp:lastPrinted>2019-02-12T13:13:19Z</cp:lastPrinted>
  <dcterms:created xsi:type="dcterms:W3CDTF">2018-11-28T12:31:43Z</dcterms:created>
  <dcterms:modified xsi:type="dcterms:W3CDTF">2019-02-21T12:45:22Z</dcterms:modified>
</cp:coreProperties>
</file>